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287000" cx="18288000"/>
  <p:notesSz cx="6858000" cy="9144000"/>
  <p:embeddedFontLst>
    <p:embeddedFont>
      <p:font typeface="Vollkorn"/>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6" roundtripDataSignature="AMtx7mjt2VhNa1x43Chs+T67zsOdfUc9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Vollkorn-bold.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Vollkorn-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1792288" y="612775"/>
            <a:ext cx="5486400" cy="4114800"/>
          </a:xfrm>
          <a:prstGeom prst="rect">
            <a:avLst/>
          </a:prstGeom>
          <a:noFill/>
          <a:ln>
            <a:noFill/>
          </a:ln>
        </p:spPr>
      </p:sp>
      <p:sp>
        <p:nvSpPr>
          <p:cNvPr id="64" name="Google Shape;64;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11.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9.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8.png"/><Relationship Id="rId11" Type="http://schemas.openxmlformats.org/officeDocument/2006/relationships/image" Target="../media/image20.png"/><Relationship Id="rId10" Type="http://schemas.openxmlformats.org/officeDocument/2006/relationships/image" Target="../media/image44.png"/><Relationship Id="rId12" Type="http://schemas.openxmlformats.org/officeDocument/2006/relationships/image" Target="../media/image48.png"/><Relationship Id="rId9"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42.png"/><Relationship Id="rId7" Type="http://schemas.openxmlformats.org/officeDocument/2006/relationships/image" Target="../media/image46.png"/><Relationship Id="rId8"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8.png"/><Relationship Id="rId11" Type="http://schemas.openxmlformats.org/officeDocument/2006/relationships/image" Target="../media/image62.png"/><Relationship Id="rId10" Type="http://schemas.openxmlformats.org/officeDocument/2006/relationships/image" Target="../media/image61.png"/><Relationship Id="rId12"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38.png"/><Relationship Id="rId6" Type="http://schemas.openxmlformats.org/officeDocument/2006/relationships/image" Target="../media/image53.png"/><Relationship Id="rId7" Type="http://schemas.openxmlformats.org/officeDocument/2006/relationships/image" Target="../media/image46.png"/><Relationship Id="rId8" Type="http://schemas.openxmlformats.org/officeDocument/2006/relationships/image" Target="../media/image43.png"/></Relationships>
</file>

<file path=ppt/slides/_rels/slide12.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57.png"/><Relationship Id="rId13" Type="http://schemas.openxmlformats.org/officeDocument/2006/relationships/image" Target="../media/image53.png"/><Relationship Id="rId12"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8.png"/><Relationship Id="rId9" Type="http://schemas.openxmlformats.org/officeDocument/2006/relationships/image" Target="../media/image76.png"/><Relationship Id="rId5" Type="http://schemas.openxmlformats.org/officeDocument/2006/relationships/image" Target="../media/image46.png"/><Relationship Id="rId6" Type="http://schemas.openxmlformats.org/officeDocument/2006/relationships/image" Target="../media/image63.png"/><Relationship Id="rId7" Type="http://schemas.openxmlformats.org/officeDocument/2006/relationships/image" Target="../media/image51.png"/><Relationship Id="rId8"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74.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44.png"/><Relationship Id="rId6" Type="http://schemas.openxmlformats.org/officeDocument/2006/relationships/image" Target="../media/image20.png"/><Relationship Id="rId7"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72.png"/><Relationship Id="rId6" Type="http://schemas.openxmlformats.org/officeDocument/2006/relationships/image" Target="../media/image36.png"/><Relationship Id="rId7" Type="http://schemas.openxmlformats.org/officeDocument/2006/relationships/image" Target="../media/image71.gif"/><Relationship Id="rId8" Type="http://schemas.openxmlformats.org/officeDocument/2006/relationships/image" Target="../media/image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78.png"/><Relationship Id="rId6"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9.png"/><Relationship Id="rId7" Type="http://schemas.openxmlformats.org/officeDocument/2006/relationships/image" Target="../media/image9.png"/><Relationship Id="rId8"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21.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8.png"/><Relationship Id="rId10" Type="http://schemas.openxmlformats.org/officeDocument/2006/relationships/image" Target="../media/image20.png"/><Relationship Id="rId9" Type="http://schemas.openxmlformats.org/officeDocument/2006/relationships/image" Target="../media/image16.png"/><Relationship Id="rId5" Type="http://schemas.openxmlformats.org/officeDocument/2006/relationships/image" Target="../media/image24.png"/><Relationship Id="rId6" Type="http://schemas.openxmlformats.org/officeDocument/2006/relationships/image" Target="../media/image5.png"/><Relationship Id="rId7" Type="http://schemas.openxmlformats.org/officeDocument/2006/relationships/image" Target="../media/image29.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8.png"/><Relationship Id="rId11" Type="http://schemas.openxmlformats.org/officeDocument/2006/relationships/image" Target="../media/image30.png"/><Relationship Id="rId10" Type="http://schemas.openxmlformats.org/officeDocument/2006/relationships/image" Target="../media/image28.png"/><Relationship Id="rId12" Type="http://schemas.openxmlformats.org/officeDocument/2006/relationships/image" Target="../media/image37.png"/><Relationship Id="rId9"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3.png"/><Relationship Id="rId8"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9.png"/><Relationship Id="rId8"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41.png"/><Relationship Id="rId6" Type="http://schemas.openxmlformats.org/officeDocument/2006/relationships/image" Target="../media/image38.png"/><Relationship Id="rId7"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28700" y="781811"/>
            <a:ext cx="16230600" cy="8302706"/>
            <a:chOff x="0" y="0"/>
            <a:chExt cx="21640800" cy="11070274"/>
          </a:xfrm>
        </p:grpSpPr>
        <p:sp>
          <p:nvSpPr>
            <p:cNvPr id="85" name="Google Shape;85;p1"/>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1"/>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2316351" y="3684775"/>
            <a:ext cx="13655400" cy="23148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US" sz="4557">
                <a:solidFill>
                  <a:srgbClr val="5F1A1F"/>
                </a:solidFill>
                <a:latin typeface="Vollkorn"/>
                <a:ea typeface="Vollkorn"/>
                <a:cs typeface="Vollkorn"/>
                <a:sym typeface="Vollkorn"/>
              </a:rPr>
              <a:t>ĐẢNG CỘNG SẢN VIỆT NAM RA ĐỜI</a:t>
            </a:r>
            <a:endParaRPr/>
          </a:p>
          <a:p>
            <a:pPr indent="0" lvl="0" marL="0" marR="0" rtl="0" algn="ctr">
              <a:lnSpc>
                <a:spcPct val="115000"/>
              </a:lnSpc>
              <a:spcBef>
                <a:spcPts val="0"/>
              </a:spcBef>
              <a:spcAft>
                <a:spcPts val="0"/>
              </a:spcAft>
              <a:buNone/>
            </a:pPr>
            <a:r>
              <a:rPr b="1" lang="en-US" sz="4557">
                <a:solidFill>
                  <a:srgbClr val="5F1A1F"/>
                </a:solidFill>
                <a:latin typeface="Vollkorn"/>
                <a:ea typeface="Vollkorn"/>
                <a:cs typeface="Vollkorn"/>
                <a:sym typeface="Vollkorn"/>
              </a:rPr>
              <a:t>VÀ LÃNH ĐẠO ĐẤU TRANH GIÀNH CHÍNH QUYỀN</a:t>
            </a:r>
            <a:endParaRPr/>
          </a:p>
          <a:p>
            <a:pPr indent="0" lvl="0" marL="0" marR="0" rtl="0" algn="ctr">
              <a:lnSpc>
                <a:spcPct val="115000"/>
              </a:lnSpc>
              <a:spcBef>
                <a:spcPts val="0"/>
              </a:spcBef>
              <a:spcAft>
                <a:spcPts val="0"/>
              </a:spcAft>
              <a:buNone/>
            </a:pPr>
            <a:r>
              <a:rPr b="1" lang="en-US" sz="4557">
                <a:solidFill>
                  <a:srgbClr val="5F1A1F"/>
                </a:solidFill>
                <a:latin typeface="Vollkorn"/>
                <a:ea typeface="Vollkorn"/>
                <a:cs typeface="Vollkorn"/>
                <a:sym typeface="Vollkorn"/>
              </a:rPr>
              <a:t>(1930 - 1945)</a:t>
            </a:r>
            <a:endParaRPr/>
          </a:p>
        </p:txBody>
      </p:sp>
      <p:sp>
        <p:nvSpPr>
          <p:cNvPr id="92" name="Google Shape;92;p1"/>
          <p:cNvSpPr/>
          <p:nvPr/>
        </p:nvSpPr>
        <p:spPr>
          <a:xfrm rot="2398538">
            <a:off x="7747036" y="5227201"/>
            <a:ext cx="2793927" cy="2448496"/>
          </a:xfrm>
          <a:custGeom>
            <a:rect b="b" l="l" r="r" t="t"/>
            <a:pathLst>
              <a:path extrusionOk="0" h="2448496" w="2793927">
                <a:moveTo>
                  <a:pt x="0" y="0"/>
                </a:moveTo>
                <a:lnTo>
                  <a:pt x="2793928" y="0"/>
                </a:lnTo>
                <a:lnTo>
                  <a:pt x="2793928" y="2448496"/>
                </a:lnTo>
                <a:lnTo>
                  <a:pt x="0" y="24484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txBox="1"/>
          <p:nvPr/>
        </p:nvSpPr>
        <p:spPr>
          <a:xfrm>
            <a:off x="2669204" y="7767615"/>
            <a:ext cx="12966348" cy="105719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E9E3D0"/>
                </a:solidFill>
                <a:latin typeface="Vollkorn"/>
                <a:ea typeface="Vollkorn"/>
                <a:cs typeface="Vollkorn"/>
                <a:sym typeface="Vollkorn"/>
              </a:rPr>
              <a:t>Chương 1</a:t>
            </a:r>
            <a:endParaRPr/>
          </a:p>
        </p:txBody>
      </p:sp>
      <p:sp>
        <p:nvSpPr>
          <p:cNvPr id="96" name="Google Shape;96;p1"/>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9">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93" name="Shape 293"/>
        <p:cNvGrpSpPr/>
        <p:nvPr/>
      </p:nvGrpSpPr>
      <p:grpSpPr>
        <a:xfrm>
          <a:off x="0" y="0"/>
          <a:ext cx="0" cy="0"/>
          <a:chOff x="0" y="0"/>
          <a:chExt cx="0" cy="0"/>
        </a:xfrm>
      </p:grpSpPr>
      <p:sp>
        <p:nvSpPr>
          <p:cNvPr id="294" name="Google Shape;294;p10"/>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5" name="Google Shape;295;p10"/>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10"/>
          <p:cNvSpPr/>
          <p:nvPr/>
        </p:nvSpPr>
        <p:spPr>
          <a:xfrm flipH="1">
            <a:off x="7574478" y="2064889"/>
            <a:ext cx="3139045" cy="1263465"/>
          </a:xfrm>
          <a:custGeom>
            <a:rect b="b" l="l" r="r" t="t"/>
            <a:pathLst>
              <a:path extrusionOk="0" h="1263465" w="3139045">
                <a:moveTo>
                  <a:pt x="3139044" y="0"/>
                </a:moveTo>
                <a:lnTo>
                  <a:pt x="0" y="0"/>
                </a:lnTo>
                <a:lnTo>
                  <a:pt x="0" y="1263465"/>
                </a:lnTo>
                <a:lnTo>
                  <a:pt x="3139044" y="1263465"/>
                </a:lnTo>
                <a:lnTo>
                  <a:pt x="3139044"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297" name="Google Shape;297;p10"/>
          <p:cNvGrpSpPr/>
          <p:nvPr/>
        </p:nvGrpSpPr>
        <p:grpSpPr>
          <a:xfrm>
            <a:off x="7110372" y="5116865"/>
            <a:ext cx="4070876" cy="2254248"/>
            <a:chOff x="0" y="0"/>
            <a:chExt cx="5427835" cy="3005664"/>
          </a:xfrm>
        </p:grpSpPr>
        <p:sp>
          <p:nvSpPr>
            <p:cNvPr id="298" name="Google Shape;298;p10"/>
            <p:cNvSpPr/>
            <p:nvPr/>
          </p:nvSpPr>
          <p:spPr>
            <a:xfrm>
              <a:off x="0" y="0"/>
              <a:ext cx="5427835" cy="3005664"/>
            </a:xfrm>
            <a:custGeom>
              <a:rect b="b" l="l" r="r" t="t"/>
              <a:pathLst>
                <a:path extrusionOk="0" h="3005664" w="5427835">
                  <a:moveTo>
                    <a:pt x="0" y="0"/>
                  </a:moveTo>
                  <a:lnTo>
                    <a:pt x="5427835" y="0"/>
                  </a:lnTo>
                  <a:lnTo>
                    <a:pt x="5427835" y="3005664"/>
                  </a:lnTo>
                  <a:lnTo>
                    <a:pt x="0" y="30056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9" name="Google Shape;299;p10"/>
            <p:cNvSpPr txBox="1"/>
            <p:nvPr/>
          </p:nvSpPr>
          <p:spPr>
            <a:xfrm>
              <a:off x="273906" y="336029"/>
              <a:ext cx="4905300" cy="2488200"/>
            </a:xfrm>
            <a:prstGeom prst="rect">
              <a:avLst/>
            </a:prstGeom>
            <a:noFill/>
            <a:ln>
              <a:noFill/>
            </a:ln>
          </p:spPr>
          <p:txBody>
            <a:bodyPr anchorCtr="0" anchor="t" bIns="0" lIns="0" spcFirstLastPara="1" rIns="0" wrap="square" tIns="0">
              <a:spAutoFit/>
            </a:bodyPr>
            <a:lstStyle/>
            <a:p>
              <a:pPr indent="0" lvl="0" marL="0" marR="0" rtl="0" algn="ctr">
                <a:lnSpc>
                  <a:spcPct val="140031"/>
                </a:lnSpc>
                <a:spcBef>
                  <a:spcPts val="0"/>
                </a:spcBef>
                <a:spcAft>
                  <a:spcPts val="0"/>
                </a:spcAft>
                <a:buNone/>
              </a:pPr>
              <a:r>
                <a:rPr b="1" i="1" lang="en-US" sz="3190">
                  <a:solidFill>
                    <a:srgbClr val="FFFE1F"/>
                  </a:solidFill>
                  <a:latin typeface="Vollkorn"/>
                  <a:ea typeface="Vollkorn"/>
                  <a:cs typeface="Vollkorn"/>
                  <a:sym typeface="Vollkorn"/>
                </a:rPr>
                <a:t>Cương lĩnh chính trị </a:t>
              </a:r>
              <a:endParaRPr i="1"/>
            </a:p>
            <a:p>
              <a:pPr indent="0" lvl="0" marL="0" marR="0" rtl="0" algn="ctr">
                <a:lnSpc>
                  <a:spcPct val="140031"/>
                </a:lnSpc>
                <a:spcBef>
                  <a:spcPts val="0"/>
                </a:spcBef>
                <a:spcAft>
                  <a:spcPts val="0"/>
                </a:spcAft>
                <a:buNone/>
              </a:pPr>
              <a:r>
                <a:rPr b="1" i="1" lang="en-US" sz="3190">
                  <a:solidFill>
                    <a:srgbClr val="FFFE1F"/>
                  </a:solidFill>
                  <a:latin typeface="Vollkorn"/>
                  <a:ea typeface="Vollkorn"/>
                  <a:cs typeface="Vollkorn"/>
                  <a:sym typeface="Vollkorn"/>
                </a:rPr>
                <a:t>đầu tiên</a:t>
              </a:r>
              <a:endParaRPr i="1"/>
            </a:p>
            <a:p>
              <a:pPr indent="0" lvl="0" marL="0" marR="0" rtl="0" algn="ctr">
                <a:lnSpc>
                  <a:spcPct val="140031"/>
                </a:lnSpc>
                <a:spcBef>
                  <a:spcPts val="0"/>
                </a:spcBef>
                <a:spcAft>
                  <a:spcPts val="0"/>
                </a:spcAft>
                <a:buNone/>
              </a:pPr>
              <a:r>
                <a:rPr b="1" i="1" lang="en-US" sz="3190">
                  <a:solidFill>
                    <a:srgbClr val="FFFE1F"/>
                  </a:solidFill>
                  <a:latin typeface="Vollkorn"/>
                  <a:ea typeface="Vollkorn"/>
                  <a:cs typeface="Vollkorn"/>
                  <a:sym typeface="Vollkorn"/>
                </a:rPr>
                <a:t> của Đảng</a:t>
              </a:r>
              <a:endParaRPr i="1"/>
            </a:p>
          </p:txBody>
        </p:sp>
      </p:grpSp>
      <p:sp>
        <p:nvSpPr>
          <p:cNvPr id="300" name="Google Shape;300;p10"/>
          <p:cNvSpPr/>
          <p:nvPr/>
        </p:nvSpPr>
        <p:spPr>
          <a:xfrm flipH="1">
            <a:off x="3348116" y="4296976"/>
            <a:ext cx="1518951" cy="546822"/>
          </a:xfrm>
          <a:custGeom>
            <a:rect b="b" l="l" r="r" t="t"/>
            <a:pathLst>
              <a:path extrusionOk="0" h="546822" w="1518951">
                <a:moveTo>
                  <a:pt x="1518951" y="0"/>
                </a:moveTo>
                <a:lnTo>
                  <a:pt x="0" y="0"/>
                </a:lnTo>
                <a:lnTo>
                  <a:pt x="0" y="546822"/>
                </a:lnTo>
                <a:lnTo>
                  <a:pt x="1518951" y="546822"/>
                </a:lnTo>
                <a:lnTo>
                  <a:pt x="1518951"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1" name="Google Shape;301;p10"/>
          <p:cNvSpPr txBox="1"/>
          <p:nvPr/>
        </p:nvSpPr>
        <p:spPr>
          <a:xfrm>
            <a:off x="7685633" y="1974326"/>
            <a:ext cx="3012000" cy="12936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Nội dung bản</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 Cương lĩnh chính trị </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đầu tiên của Đảng</a:t>
            </a:r>
            <a:endParaRPr i="1"/>
          </a:p>
        </p:txBody>
      </p:sp>
      <p:sp>
        <p:nvSpPr>
          <p:cNvPr id="302" name="Google Shape;302;p10"/>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303" name="Google Shape;303;p10"/>
          <p:cNvSpPr txBox="1"/>
          <p:nvPr/>
        </p:nvSpPr>
        <p:spPr>
          <a:xfrm>
            <a:off x="2032486" y="1287051"/>
            <a:ext cx="143505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304" name="Google Shape;304;p10"/>
          <p:cNvSpPr/>
          <p:nvPr/>
        </p:nvSpPr>
        <p:spPr>
          <a:xfrm flipH="1">
            <a:off x="3348116" y="5970578"/>
            <a:ext cx="1518951" cy="546822"/>
          </a:xfrm>
          <a:custGeom>
            <a:rect b="b" l="l" r="r" t="t"/>
            <a:pathLst>
              <a:path extrusionOk="0" h="546822" w="1518951">
                <a:moveTo>
                  <a:pt x="1518951" y="0"/>
                </a:moveTo>
                <a:lnTo>
                  <a:pt x="0" y="0"/>
                </a:lnTo>
                <a:lnTo>
                  <a:pt x="0" y="546822"/>
                </a:lnTo>
                <a:lnTo>
                  <a:pt x="1518951" y="546822"/>
                </a:lnTo>
                <a:lnTo>
                  <a:pt x="1518951"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5" name="Google Shape;305;p10"/>
          <p:cNvSpPr/>
          <p:nvPr/>
        </p:nvSpPr>
        <p:spPr>
          <a:xfrm flipH="1">
            <a:off x="3348116" y="7644179"/>
            <a:ext cx="1518951" cy="546822"/>
          </a:xfrm>
          <a:custGeom>
            <a:rect b="b" l="l" r="r" t="t"/>
            <a:pathLst>
              <a:path extrusionOk="0" h="546822" w="1518951">
                <a:moveTo>
                  <a:pt x="1518951" y="0"/>
                </a:moveTo>
                <a:lnTo>
                  <a:pt x="0" y="0"/>
                </a:lnTo>
                <a:lnTo>
                  <a:pt x="0" y="546822"/>
                </a:lnTo>
                <a:lnTo>
                  <a:pt x="1518951" y="546822"/>
                </a:lnTo>
                <a:lnTo>
                  <a:pt x="1518951"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6" name="Google Shape;306;p10"/>
          <p:cNvSpPr/>
          <p:nvPr/>
        </p:nvSpPr>
        <p:spPr>
          <a:xfrm>
            <a:off x="13429149" y="4296976"/>
            <a:ext cx="1518951" cy="546822"/>
          </a:xfrm>
          <a:custGeom>
            <a:rect b="b" l="l" r="r" t="t"/>
            <a:pathLst>
              <a:path extrusionOk="0" h="546822" w="1518951">
                <a:moveTo>
                  <a:pt x="0" y="0"/>
                </a:moveTo>
                <a:lnTo>
                  <a:pt x="1518950" y="0"/>
                </a:lnTo>
                <a:lnTo>
                  <a:pt x="1518950" y="546822"/>
                </a:lnTo>
                <a:lnTo>
                  <a:pt x="0" y="54682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7" name="Google Shape;307;p10"/>
          <p:cNvSpPr/>
          <p:nvPr/>
        </p:nvSpPr>
        <p:spPr>
          <a:xfrm>
            <a:off x="13429149" y="5970578"/>
            <a:ext cx="1518951" cy="546822"/>
          </a:xfrm>
          <a:custGeom>
            <a:rect b="b" l="l" r="r" t="t"/>
            <a:pathLst>
              <a:path extrusionOk="0" h="546822" w="1518951">
                <a:moveTo>
                  <a:pt x="0" y="0"/>
                </a:moveTo>
                <a:lnTo>
                  <a:pt x="1518950" y="0"/>
                </a:lnTo>
                <a:lnTo>
                  <a:pt x="1518950" y="546822"/>
                </a:lnTo>
                <a:lnTo>
                  <a:pt x="0" y="54682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8" name="Google Shape;308;p10"/>
          <p:cNvSpPr/>
          <p:nvPr/>
        </p:nvSpPr>
        <p:spPr>
          <a:xfrm>
            <a:off x="13429149" y="7644179"/>
            <a:ext cx="1518951" cy="546822"/>
          </a:xfrm>
          <a:custGeom>
            <a:rect b="b" l="l" r="r" t="t"/>
            <a:pathLst>
              <a:path extrusionOk="0" h="546822" w="1518951">
                <a:moveTo>
                  <a:pt x="0" y="0"/>
                </a:moveTo>
                <a:lnTo>
                  <a:pt x="1518950" y="0"/>
                </a:lnTo>
                <a:lnTo>
                  <a:pt x="1518950" y="546822"/>
                </a:lnTo>
                <a:lnTo>
                  <a:pt x="0" y="54682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9" name="Google Shape;309;p10"/>
          <p:cNvSpPr/>
          <p:nvPr/>
        </p:nvSpPr>
        <p:spPr>
          <a:xfrm>
            <a:off x="5120766" y="5623254"/>
            <a:ext cx="1244581" cy="1241470"/>
          </a:xfrm>
          <a:custGeom>
            <a:rect b="b" l="l" r="r" t="t"/>
            <a:pathLst>
              <a:path extrusionOk="0" h="1241470" w="1244581">
                <a:moveTo>
                  <a:pt x="0" y="0"/>
                </a:moveTo>
                <a:lnTo>
                  <a:pt x="1244581" y="0"/>
                </a:lnTo>
                <a:lnTo>
                  <a:pt x="1244581" y="1241470"/>
                </a:lnTo>
                <a:lnTo>
                  <a:pt x="0" y="1241470"/>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0" name="Google Shape;310;p10"/>
          <p:cNvSpPr/>
          <p:nvPr/>
        </p:nvSpPr>
        <p:spPr>
          <a:xfrm>
            <a:off x="5119444" y="3947436"/>
            <a:ext cx="1245903" cy="1245903"/>
          </a:xfrm>
          <a:custGeom>
            <a:rect b="b" l="l" r="r" t="t"/>
            <a:pathLst>
              <a:path extrusionOk="0" h="1245903" w="1245903">
                <a:moveTo>
                  <a:pt x="0" y="0"/>
                </a:moveTo>
                <a:lnTo>
                  <a:pt x="1245903" y="0"/>
                </a:lnTo>
                <a:lnTo>
                  <a:pt x="1245903" y="1245903"/>
                </a:lnTo>
                <a:lnTo>
                  <a:pt x="0" y="124590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1" name="Google Shape;311;p10"/>
          <p:cNvSpPr/>
          <p:nvPr/>
        </p:nvSpPr>
        <p:spPr>
          <a:xfrm>
            <a:off x="5097250" y="7293349"/>
            <a:ext cx="1268097" cy="1268097"/>
          </a:xfrm>
          <a:custGeom>
            <a:rect b="b" l="l" r="r" t="t"/>
            <a:pathLst>
              <a:path extrusionOk="0" h="1268097" w="1268097">
                <a:moveTo>
                  <a:pt x="0" y="0"/>
                </a:moveTo>
                <a:lnTo>
                  <a:pt x="1268097" y="0"/>
                </a:lnTo>
                <a:lnTo>
                  <a:pt x="1268097" y="1268096"/>
                </a:lnTo>
                <a:lnTo>
                  <a:pt x="0" y="1268096"/>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2" name="Google Shape;312;p10"/>
          <p:cNvSpPr/>
          <p:nvPr/>
        </p:nvSpPr>
        <p:spPr>
          <a:xfrm>
            <a:off x="11693316" y="3913124"/>
            <a:ext cx="1223766" cy="1203741"/>
          </a:xfrm>
          <a:custGeom>
            <a:rect b="b" l="l" r="r" t="t"/>
            <a:pathLst>
              <a:path extrusionOk="0" h="1203741" w="1223766">
                <a:moveTo>
                  <a:pt x="0" y="0"/>
                </a:moveTo>
                <a:lnTo>
                  <a:pt x="1223766" y="0"/>
                </a:lnTo>
                <a:lnTo>
                  <a:pt x="1223766" y="1203741"/>
                </a:lnTo>
                <a:lnTo>
                  <a:pt x="0" y="1203741"/>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3" name="Google Shape;313;p10"/>
          <p:cNvSpPr/>
          <p:nvPr/>
        </p:nvSpPr>
        <p:spPr>
          <a:xfrm>
            <a:off x="11732013" y="5623254"/>
            <a:ext cx="1146371" cy="1144003"/>
          </a:xfrm>
          <a:custGeom>
            <a:rect b="b" l="l" r="r" t="t"/>
            <a:pathLst>
              <a:path extrusionOk="0" h="1144003" w="1146371">
                <a:moveTo>
                  <a:pt x="0" y="0"/>
                </a:moveTo>
                <a:lnTo>
                  <a:pt x="1146371" y="0"/>
                </a:lnTo>
                <a:lnTo>
                  <a:pt x="1146371" y="1144003"/>
                </a:lnTo>
                <a:lnTo>
                  <a:pt x="0" y="1144003"/>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4" name="Google Shape;314;p10"/>
          <p:cNvSpPr/>
          <p:nvPr/>
        </p:nvSpPr>
        <p:spPr>
          <a:xfrm>
            <a:off x="11665709" y="7485935"/>
            <a:ext cx="1278979" cy="863311"/>
          </a:xfrm>
          <a:custGeom>
            <a:rect b="b" l="l" r="r" t="t"/>
            <a:pathLst>
              <a:path extrusionOk="0" h="863311" w="1278979">
                <a:moveTo>
                  <a:pt x="0" y="0"/>
                </a:moveTo>
                <a:lnTo>
                  <a:pt x="1278979" y="0"/>
                </a:lnTo>
                <a:lnTo>
                  <a:pt x="1278979" y="863310"/>
                </a:lnTo>
                <a:lnTo>
                  <a:pt x="0" y="863310"/>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5" name="Google Shape;315;p10"/>
          <p:cNvSpPr txBox="1"/>
          <p:nvPr/>
        </p:nvSpPr>
        <p:spPr>
          <a:xfrm>
            <a:off x="1285240" y="4052892"/>
            <a:ext cx="15486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Mục tiêu </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chiến lược</a:t>
            </a:r>
            <a:endParaRPr i="1"/>
          </a:p>
        </p:txBody>
      </p:sp>
      <p:sp>
        <p:nvSpPr>
          <p:cNvPr id="316" name="Google Shape;316;p10"/>
          <p:cNvSpPr txBox="1"/>
          <p:nvPr/>
        </p:nvSpPr>
        <p:spPr>
          <a:xfrm>
            <a:off x="575627" y="5677760"/>
            <a:ext cx="27726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Nhiệm vụ </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chủ yếu trước mắt</a:t>
            </a:r>
            <a:endParaRPr i="1"/>
          </a:p>
        </p:txBody>
      </p:sp>
      <p:sp>
        <p:nvSpPr>
          <p:cNvPr id="317" name="Google Shape;317;p10"/>
          <p:cNvSpPr txBox="1"/>
          <p:nvPr/>
        </p:nvSpPr>
        <p:spPr>
          <a:xfrm>
            <a:off x="1125153" y="7380931"/>
            <a:ext cx="16689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Lực lượng </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cách mạng</a:t>
            </a:r>
            <a:endParaRPr b="1" i="1" sz="2752">
              <a:solidFill>
                <a:srgbClr val="FFFE1F"/>
              </a:solidFill>
              <a:latin typeface="Vollkorn"/>
              <a:ea typeface="Vollkorn"/>
              <a:cs typeface="Vollkorn"/>
              <a:sym typeface="Vollkorn"/>
            </a:endParaRPr>
          </a:p>
        </p:txBody>
      </p:sp>
      <p:sp>
        <p:nvSpPr>
          <p:cNvPr id="318" name="Google Shape;318;p10"/>
          <p:cNvSpPr txBox="1"/>
          <p:nvPr/>
        </p:nvSpPr>
        <p:spPr>
          <a:xfrm>
            <a:off x="15391745" y="4052892"/>
            <a:ext cx="21342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Phương pháp</a:t>
            </a:r>
            <a:endParaRPr b="1" i="1" sz="2752">
              <a:solidFill>
                <a:srgbClr val="FFFE1F"/>
              </a:solidFill>
              <a:latin typeface="Vollkorn"/>
              <a:ea typeface="Vollkorn"/>
              <a:cs typeface="Vollkorn"/>
              <a:sym typeface="Vollkorn"/>
            </a:endParaRPr>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cách mạng</a:t>
            </a:r>
            <a:endParaRPr b="1" i="1" sz="2752">
              <a:solidFill>
                <a:srgbClr val="FFFE1F"/>
              </a:solidFill>
              <a:latin typeface="Vollkorn"/>
              <a:ea typeface="Vollkorn"/>
              <a:cs typeface="Vollkorn"/>
              <a:sym typeface="Vollkorn"/>
            </a:endParaRPr>
          </a:p>
        </p:txBody>
      </p:sp>
      <p:sp>
        <p:nvSpPr>
          <p:cNvPr id="319" name="Google Shape;319;p10"/>
          <p:cNvSpPr txBox="1"/>
          <p:nvPr/>
        </p:nvSpPr>
        <p:spPr>
          <a:xfrm>
            <a:off x="15691049" y="5677760"/>
            <a:ext cx="14592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Đoàn kết </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quốc tế</a:t>
            </a:r>
            <a:endParaRPr i="1"/>
          </a:p>
        </p:txBody>
      </p:sp>
      <p:sp>
        <p:nvSpPr>
          <p:cNvPr id="320" name="Google Shape;320;p10"/>
          <p:cNvSpPr txBox="1"/>
          <p:nvPr/>
        </p:nvSpPr>
        <p:spPr>
          <a:xfrm>
            <a:off x="15167651" y="7380931"/>
            <a:ext cx="25062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Vai trò lãnh đạo</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của Đảng</a:t>
            </a:r>
            <a:endParaRPr i="1"/>
          </a:p>
        </p:txBody>
      </p:sp>
    </p:spTree>
  </p:cSld>
  <p:clrMapOvr>
    <a:masterClrMapping/>
  </p:clrMapOvr>
  <p:transition spd="slow" p14:dur="1500">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24" name="Shape 324"/>
        <p:cNvGrpSpPr/>
        <p:nvPr/>
      </p:nvGrpSpPr>
      <p:grpSpPr>
        <a:xfrm>
          <a:off x="0" y="0"/>
          <a:ext cx="0" cy="0"/>
          <a:chOff x="0" y="0"/>
          <a:chExt cx="0" cy="0"/>
        </a:xfrm>
      </p:grpSpPr>
      <p:sp>
        <p:nvSpPr>
          <p:cNvPr id="325" name="Google Shape;325;p11"/>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6" name="Google Shape;326;p11"/>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11"/>
          <p:cNvSpPr/>
          <p:nvPr/>
        </p:nvSpPr>
        <p:spPr>
          <a:xfrm flipH="1">
            <a:off x="1294173" y="2330362"/>
            <a:ext cx="3139045" cy="1263465"/>
          </a:xfrm>
          <a:custGeom>
            <a:rect b="b" l="l" r="r" t="t"/>
            <a:pathLst>
              <a:path extrusionOk="0" h="1263465" w="3139045">
                <a:moveTo>
                  <a:pt x="3139044" y="0"/>
                </a:moveTo>
                <a:lnTo>
                  <a:pt x="0" y="0"/>
                </a:lnTo>
                <a:lnTo>
                  <a:pt x="0" y="1263465"/>
                </a:lnTo>
                <a:lnTo>
                  <a:pt x="3139044" y="1263465"/>
                </a:lnTo>
                <a:lnTo>
                  <a:pt x="3139044"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328" name="Google Shape;328;p11"/>
          <p:cNvGrpSpPr/>
          <p:nvPr/>
        </p:nvGrpSpPr>
        <p:grpSpPr>
          <a:xfrm>
            <a:off x="828257" y="5187745"/>
            <a:ext cx="4070876" cy="2254248"/>
            <a:chOff x="0" y="0"/>
            <a:chExt cx="5427835" cy="3005664"/>
          </a:xfrm>
        </p:grpSpPr>
        <p:sp>
          <p:nvSpPr>
            <p:cNvPr id="329" name="Google Shape;329;p11"/>
            <p:cNvSpPr/>
            <p:nvPr/>
          </p:nvSpPr>
          <p:spPr>
            <a:xfrm>
              <a:off x="0" y="0"/>
              <a:ext cx="5427835" cy="3005664"/>
            </a:xfrm>
            <a:custGeom>
              <a:rect b="b" l="l" r="r" t="t"/>
              <a:pathLst>
                <a:path extrusionOk="0" h="3005664" w="5427835">
                  <a:moveTo>
                    <a:pt x="0" y="0"/>
                  </a:moveTo>
                  <a:lnTo>
                    <a:pt x="5427835" y="0"/>
                  </a:lnTo>
                  <a:lnTo>
                    <a:pt x="5427835" y="3005664"/>
                  </a:lnTo>
                  <a:lnTo>
                    <a:pt x="0" y="30056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0" name="Google Shape;330;p11"/>
            <p:cNvSpPr txBox="1"/>
            <p:nvPr/>
          </p:nvSpPr>
          <p:spPr>
            <a:xfrm>
              <a:off x="273906" y="437629"/>
              <a:ext cx="4905300" cy="2488200"/>
            </a:xfrm>
            <a:prstGeom prst="rect">
              <a:avLst/>
            </a:prstGeom>
            <a:noFill/>
            <a:ln>
              <a:noFill/>
            </a:ln>
          </p:spPr>
          <p:txBody>
            <a:bodyPr anchorCtr="0" anchor="t" bIns="0" lIns="0" spcFirstLastPara="1" rIns="0" wrap="square" tIns="0">
              <a:spAutoFit/>
            </a:bodyPr>
            <a:lstStyle/>
            <a:p>
              <a:pPr indent="0" lvl="0" marL="0" marR="0" rtl="0" algn="ctr">
                <a:lnSpc>
                  <a:spcPct val="140031"/>
                </a:lnSpc>
                <a:spcBef>
                  <a:spcPts val="0"/>
                </a:spcBef>
                <a:spcAft>
                  <a:spcPts val="0"/>
                </a:spcAft>
                <a:buNone/>
              </a:pPr>
              <a:r>
                <a:rPr b="1" i="1" lang="en-US" sz="3190">
                  <a:solidFill>
                    <a:srgbClr val="FFFE1F"/>
                  </a:solidFill>
                  <a:latin typeface="Vollkorn"/>
                  <a:ea typeface="Vollkorn"/>
                  <a:cs typeface="Vollkorn"/>
                  <a:sym typeface="Vollkorn"/>
                </a:rPr>
                <a:t>Cương lĩnh chính trị </a:t>
              </a:r>
              <a:endParaRPr i="1"/>
            </a:p>
            <a:p>
              <a:pPr indent="0" lvl="0" marL="0" marR="0" rtl="0" algn="ctr">
                <a:lnSpc>
                  <a:spcPct val="140031"/>
                </a:lnSpc>
                <a:spcBef>
                  <a:spcPts val="0"/>
                </a:spcBef>
                <a:spcAft>
                  <a:spcPts val="0"/>
                </a:spcAft>
                <a:buNone/>
              </a:pPr>
              <a:r>
                <a:rPr b="1" i="1" lang="en-US" sz="3190">
                  <a:solidFill>
                    <a:srgbClr val="FFFE1F"/>
                  </a:solidFill>
                  <a:latin typeface="Vollkorn"/>
                  <a:ea typeface="Vollkorn"/>
                  <a:cs typeface="Vollkorn"/>
                  <a:sym typeface="Vollkorn"/>
                </a:rPr>
                <a:t>đầu tiên</a:t>
              </a:r>
              <a:endParaRPr i="1"/>
            </a:p>
            <a:p>
              <a:pPr indent="0" lvl="0" marL="0" marR="0" rtl="0" algn="ctr">
                <a:lnSpc>
                  <a:spcPct val="140031"/>
                </a:lnSpc>
                <a:spcBef>
                  <a:spcPts val="0"/>
                </a:spcBef>
                <a:spcAft>
                  <a:spcPts val="0"/>
                </a:spcAft>
                <a:buNone/>
              </a:pPr>
              <a:r>
                <a:rPr b="1" i="1" lang="en-US" sz="3190">
                  <a:solidFill>
                    <a:srgbClr val="FFFE1F"/>
                  </a:solidFill>
                  <a:latin typeface="Vollkorn"/>
                  <a:ea typeface="Vollkorn"/>
                  <a:cs typeface="Vollkorn"/>
                  <a:sym typeface="Vollkorn"/>
                </a:rPr>
                <a:t> của Đảng</a:t>
              </a:r>
              <a:endParaRPr i="1"/>
            </a:p>
          </p:txBody>
        </p:sp>
      </p:grpSp>
      <p:sp>
        <p:nvSpPr>
          <p:cNvPr id="331" name="Google Shape;331;p11"/>
          <p:cNvSpPr/>
          <p:nvPr/>
        </p:nvSpPr>
        <p:spPr>
          <a:xfrm rot="-5400000">
            <a:off x="2569881" y="6338119"/>
            <a:ext cx="5663381" cy="176981"/>
          </a:xfrm>
          <a:custGeom>
            <a:rect b="b" l="l" r="r" t="t"/>
            <a:pathLst>
              <a:path extrusionOk="0" h="176981" w="5663381">
                <a:moveTo>
                  <a:pt x="0" y="0"/>
                </a:moveTo>
                <a:lnTo>
                  <a:pt x="5663381" y="0"/>
                </a:lnTo>
                <a:lnTo>
                  <a:pt x="5663381" y="176981"/>
                </a:lnTo>
                <a:lnTo>
                  <a:pt x="0" y="17698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2" name="Google Shape;332;p11"/>
          <p:cNvSpPr/>
          <p:nvPr/>
        </p:nvSpPr>
        <p:spPr>
          <a:xfrm>
            <a:off x="15299673" y="5792292"/>
            <a:ext cx="1959627" cy="1954728"/>
          </a:xfrm>
          <a:custGeom>
            <a:rect b="b" l="l" r="r" t="t"/>
            <a:pathLst>
              <a:path extrusionOk="0" h="1954728" w="1959627">
                <a:moveTo>
                  <a:pt x="0" y="0"/>
                </a:moveTo>
                <a:lnTo>
                  <a:pt x="1959627" y="0"/>
                </a:lnTo>
                <a:lnTo>
                  <a:pt x="1959627" y="1954729"/>
                </a:lnTo>
                <a:lnTo>
                  <a:pt x="0" y="195472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3" name="Google Shape;333;p11"/>
          <p:cNvSpPr/>
          <p:nvPr/>
        </p:nvSpPr>
        <p:spPr>
          <a:xfrm>
            <a:off x="6765785" y="1927577"/>
            <a:ext cx="2165750" cy="2165750"/>
          </a:xfrm>
          <a:custGeom>
            <a:rect b="b" l="l" r="r" t="t"/>
            <a:pathLst>
              <a:path extrusionOk="0" h="2165750" w="2165750">
                <a:moveTo>
                  <a:pt x="0" y="0"/>
                </a:moveTo>
                <a:lnTo>
                  <a:pt x="2165751" y="0"/>
                </a:lnTo>
                <a:lnTo>
                  <a:pt x="2165751" y="2165751"/>
                </a:lnTo>
                <a:lnTo>
                  <a:pt x="0" y="216575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4" name="Google Shape;334;p11"/>
          <p:cNvSpPr/>
          <p:nvPr/>
        </p:nvSpPr>
        <p:spPr>
          <a:xfrm>
            <a:off x="7112888" y="7429439"/>
            <a:ext cx="2855394" cy="2154525"/>
          </a:xfrm>
          <a:custGeom>
            <a:rect b="b" l="l" r="r" t="t"/>
            <a:pathLst>
              <a:path extrusionOk="0" h="2154525" w="2855394">
                <a:moveTo>
                  <a:pt x="0" y="0"/>
                </a:moveTo>
                <a:lnTo>
                  <a:pt x="2855395" y="0"/>
                </a:lnTo>
                <a:lnTo>
                  <a:pt x="2855395" y="2154525"/>
                </a:lnTo>
                <a:lnTo>
                  <a:pt x="0" y="215452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5" name="Google Shape;335;p11"/>
          <p:cNvSpPr/>
          <p:nvPr/>
        </p:nvSpPr>
        <p:spPr>
          <a:xfrm>
            <a:off x="11867072" y="7429439"/>
            <a:ext cx="2855394" cy="2154525"/>
          </a:xfrm>
          <a:custGeom>
            <a:rect b="b" l="l" r="r" t="t"/>
            <a:pathLst>
              <a:path extrusionOk="0" h="2154525" w="2855394">
                <a:moveTo>
                  <a:pt x="0" y="0"/>
                </a:moveTo>
                <a:lnTo>
                  <a:pt x="2855395" y="0"/>
                </a:lnTo>
                <a:lnTo>
                  <a:pt x="2855395" y="2154525"/>
                </a:lnTo>
                <a:lnTo>
                  <a:pt x="0" y="2154525"/>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6" name="Google Shape;336;p11"/>
          <p:cNvSpPr/>
          <p:nvPr/>
        </p:nvSpPr>
        <p:spPr>
          <a:xfrm>
            <a:off x="6765785" y="7219362"/>
            <a:ext cx="1214926" cy="1866506"/>
          </a:xfrm>
          <a:custGeom>
            <a:rect b="b" l="l" r="r" t="t"/>
            <a:pathLst>
              <a:path extrusionOk="0" h="1866506" w="1214926">
                <a:moveTo>
                  <a:pt x="0" y="0"/>
                </a:moveTo>
                <a:lnTo>
                  <a:pt x="1214926" y="0"/>
                </a:lnTo>
                <a:lnTo>
                  <a:pt x="1214926" y="1866506"/>
                </a:lnTo>
                <a:lnTo>
                  <a:pt x="0" y="1866506"/>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7" name="Google Shape;337;p11"/>
          <p:cNvSpPr/>
          <p:nvPr/>
        </p:nvSpPr>
        <p:spPr>
          <a:xfrm>
            <a:off x="10127714" y="7716738"/>
            <a:ext cx="1579927" cy="1579927"/>
          </a:xfrm>
          <a:custGeom>
            <a:rect b="b" l="l" r="r" t="t"/>
            <a:pathLst>
              <a:path extrusionOk="0" h="1579927" w="1579927">
                <a:moveTo>
                  <a:pt x="0" y="0"/>
                </a:moveTo>
                <a:lnTo>
                  <a:pt x="1579927" y="0"/>
                </a:lnTo>
                <a:lnTo>
                  <a:pt x="1579927" y="1579927"/>
                </a:lnTo>
                <a:lnTo>
                  <a:pt x="0" y="1579927"/>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8" name="Google Shape;338;p11"/>
          <p:cNvSpPr txBox="1"/>
          <p:nvPr/>
        </p:nvSpPr>
        <p:spPr>
          <a:xfrm>
            <a:off x="1405328" y="2315998"/>
            <a:ext cx="3012000" cy="12936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Nội dung bản</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 Cương lĩnh chính trị </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đầu tiên của Đảng</a:t>
            </a:r>
            <a:endParaRPr i="1"/>
          </a:p>
        </p:txBody>
      </p:sp>
      <p:sp>
        <p:nvSpPr>
          <p:cNvPr id="339" name="Google Shape;339;p11"/>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340" name="Google Shape;340;p11"/>
          <p:cNvSpPr txBox="1"/>
          <p:nvPr/>
        </p:nvSpPr>
        <p:spPr>
          <a:xfrm>
            <a:off x="2032486" y="1287051"/>
            <a:ext cx="142743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341" name="Google Shape;341;p11"/>
          <p:cNvSpPr txBox="1"/>
          <p:nvPr/>
        </p:nvSpPr>
        <p:spPr>
          <a:xfrm>
            <a:off x="6366362" y="4424780"/>
            <a:ext cx="2964600" cy="423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Mục tiêu chiến lược</a:t>
            </a:r>
            <a:endParaRPr i="1"/>
          </a:p>
        </p:txBody>
      </p:sp>
      <p:sp>
        <p:nvSpPr>
          <p:cNvPr id="342" name="Google Shape;342;p11"/>
          <p:cNvSpPr txBox="1"/>
          <p:nvPr/>
        </p:nvSpPr>
        <p:spPr>
          <a:xfrm>
            <a:off x="9807836" y="2420743"/>
            <a:ext cx="6284400" cy="1158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135">
                <a:solidFill>
                  <a:srgbClr val="FFFFFF"/>
                </a:solidFill>
                <a:latin typeface="Vollkorn"/>
                <a:ea typeface="Vollkorn"/>
                <a:cs typeface="Vollkorn"/>
                <a:sym typeface="Vollkorn"/>
              </a:rPr>
              <a:t>“chủ trương làm tư sản dân quyền c.m và thổ địa c.m để đi tới xã hội cộng sản”</a:t>
            </a:r>
            <a:endParaRPr i="1"/>
          </a:p>
        </p:txBody>
      </p:sp>
      <p:sp>
        <p:nvSpPr>
          <p:cNvPr id="343" name="Google Shape;343;p11"/>
          <p:cNvSpPr txBox="1"/>
          <p:nvPr/>
        </p:nvSpPr>
        <p:spPr>
          <a:xfrm>
            <a:off x="14869269" y="7978039"/>
            <a:ext cx="27726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Nhiệm vụ </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chủ yếu trước mắt</a:t>
            </a:r>
            <a:endParaRPr i="1"/>
          </a:p>
        </p:txBody>
      </p:sp>
      <p:sp>
        <p:nvSpPr>
          <p:cNvPr id="344" name="Google Shape;344;p11"/>
          <p:cNvSpPr txBox="1"/>
          <p:nvPr/>
        </p:nvSpPr>
        <p:spPr>
          <a:xfrm>
            <a:off x="6765785" y="5716092"/>
            <a:ext cx="8056200" cy="1158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135">
                <a:solidFill>
                  <a:srgbClr val="FFFFFF"/>
                </a:solidFill>
                <a:latin typeface="Vollkorn"/>
                <a:ea typeface="Vollkorn"/>
                <a:cs typeface="Vollkorn"/>
                <a:sym typeface="Vollkorn"/>
              </a:rPr>
              <a:t>“Đánh đổ đế quốc chủ nghĩa Pháp và bọn phong kiến, làm cho nước Nam hoàn toàn độc lập</a:t>
            </a:r>
            <a:endParaRPr i="1"/>
          </a:p>
        </p:txBody>
      </p:sp>
      <p:sp>
        <p:nvSpPr>
          <p:cNvPr id="345" name="Google Shape;345;p11"/>
          <p:cNvSpPr txBox="1"/>
          <p:nvPr/>
        </p:nvSpPr>
        <p:spPr>
          <a:xfrm>
            <a:off x="7615486" y="7688125"/>
            <a:ext cx="1850100" cy="18297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i="1" lang="en-US" sz="3128">
                <a:solidFill>
                  <a:srgbClr val="000000"/>
                </a:solidFill>
                <a:latin typeface="Vollkorn"/>
                <a:ea typeface="Vollkorn"/>
                <a:cs typeface="Vollkorn"/>
                <a:sym typeface="Vollkorn"/>
              </a:rPr>
              <a:t>Đế quốc</a:t>
            </a:r>
            <a:endParaRPr i="1"/>
          </a:p>
          <a:p>
            <a:pPr indent="0" lvl="0" marL="0" marR="0" rtl="0" algn="ctr">
              <a:lnSpc>
                <a:spcPct val="140025"/>
              </a:lnSpc>
              <a:spcBef>
                <a:spcPts val="0"/>
              </a:spcBef>
              <a:spcAft>
                <a:spcPts val="0"/>
              </a:spcAft>
              <a:buNone/>
            </a:pPr>
            <a:r>
              <a:rPr i="1" lang="en-US" sz="3128">
                <a:solidFill>
                  <a:srgbClr val="000000"/>
                </a:solidFill>
                <a:latin typeface="Vollkorn"/>
                <a:ea typeface="Vollkorn"/>
                <a:cs typeface="Vollkorn"/>
                <a:sym typeface="Vollkorn"/>
              </a:rPr>
              <a:t> chủ nghĩa Pháp</a:t>
            </a:r>
            <a:endParaRPr i="1"/>
          </a:p>
        </p:txBody>
      </p:sp>
      <p:sp>
        <p:nvSpPr>
          <p:cNvPr id="346" name="Google Shape;346;p11"/>
          <p:cNvSpPr txBox="1"/>
          <p:nvPr/>
        </p:nvSpPr>
        <p:spPr>
          <a:xfrm>
            <a:off x="12369670" y="7964855"/>
            <a:ext cx="1850100" cy="11556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i="1" lang="en-US" sz="3128">
                <a:solidFill>
                  <a:srgbClr val="000000"/>
                </a:solidFill>
                <a:latin typeface="Vollkorn"/>
                <a:ea typeface="Vollkorn"/>
                <a:cs typeface="Vollkorn"/>
                <a:sym typeface="Vollkorn"/>
              </a:rPr>
              <a:t>Phong </a:t>
            </a:r>
            <a:endParaRPr i="1"/>
          </a:p>
          <a:p>
            <a:pPr indent="0" lvl="0" marL="0" marR="0" rtl="0" algn="ctr">
              <a:lnSpc>
                <a:spcPct val="140025"/>
              </a:lnSpc>
              <a:spcBef>
                <a:spcPts val="0"/>
              </a:spcBef>
              <a:spcAft>
                <a:spcPts val="0"/>
              </a:spcAft>
              <a:buNone/>
            </a:pPr>
            <a:r>
              <a:rPr i="1" lang="en-US" sz="3128">
                <a:solidFill>
                  <a:srgbClr val="000000"/>
                </a:solidFill>
                <a:latin typeface="Vollkorn"/>
                <a:ea typeface="Vollkorn"/>
                <a:cs typeface="Vollkorn"/>
                <a:sym typeface="Vollkorn"/>
              </a:rPr>
              <a:t>kiến</a:t>
            </a:r>
            <a:endParaRPr i="1"/>
          </a:p>
        </p:txBody>
      </p:sp>
    </p:spTree>
  </p:cSld>
  <p:clrMapOvr>
    <a:masterClrMapping/>
  </p:clrMapOvr>
  <p:transition spd="slow" p14:dur="1500">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50" name="Shape 350"/>
        <p:cNvGrpSpPr/>
        <p:nvPr/>
      </p:nvGrpSpPr>
      <p:grpSpPr>
        <a:xfrm>
          <a:off x="0" y="0"/>
          <a:ext cx="0" cy="0"/>
          <a:chOff x="0" y="0"/>
          <a:chExt cx="0" cy="0"/>
        </a:xfrm>
      </p:grpSpPr>
      <p:sp>
        <p:nvSpPr>
          <p:cNvPr id="351" name="Google Shape;351;p1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2" name="Google Shape;352;p1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12"/>
          <p:cNvSpPr/>
          <p:nvPr/>
        </p:nvSpPr>
        <p:spPr>
          <a:xfrm flipH="1">
            <a:off x="715001" y="1927577"/>
            <a:ext cx="3139045" cy="1263465"/>
          </a:xfrm>
          <a:custGeom>
            <a:rect b="b" l="l" r="r" t="t"/>
            <a:pathLst>
              <a:path extrusionOk="0" h="1263465" w="3139045">
                <a:moveTo>
                  <a:pt x="3139045" y="0"/>
                </a:moveTo>
                <a:lnTo>
                  <a:pt x="0" y="0"/>
                </a:lnTo>
                <a:lnTo>
                  <a:pt x="0" y="1263466"/>
                </a:lnTo>
                <a:lnTo>
                  <a:pt x="3139045" y="1263466"/>
                </a:lnTo>
                <a:lnTo>
                  <a:pt x="31390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4" name="Google Shape;354;p12"/>
          <p:cNvSpPr/>
          <p:nvPr/>
        </p:nvSpPr>
        <p:spPr>
          <a:xfrm>
            <a:off x="6785163" y="4497039"/>
            <a:ext cx="1959627" cy="1954728"/>
          </a:xfrm>
          <a:custGeom>
            <a:rect b="b" l="l" r="r" t="t"/>
            <a:pathLst>
              <a:path extrusionOk="0" h="1954728" w="1959627">
                <a:moveTo>
                  <a:pt x="0" y="0"/>
                </a:moveTo>
                <a:lnTo>
                  <a:pt x="1959628" y="0"/>
                </a:lnTo>
                <a:lnTo>
                  <a:pt x="1959628" y="1954729"/>
                </a:lnTo>
                <a:lnTo>
                  <a:pt x="0" y="195472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5" name="Google Shape;355;p12"/>
          <p:cNvSpPr/>
          <p:nvPr/>
        </p:nvSpPr>
        <p:spPr>
          <a:xfrm>
            <a:off x="3781298" y="4497039"/>
            <a:ext cx="1427370" cy="1427370"/>
          </a:xfrm>
          <a:custGeom>
            <a:rect b="b" l="l" r="r" t="t"/>
            <a:pathLst>
              <a:path extrusionOk="0" h="1427370" w="1427370">
                <a:moveTo>
                  <a:pt x="0" y="0"/>
                </a:moveTo>
                <a:lnTo>
                  <a:pt x="1427370" y="0"/>
                </a:lnTo>
                <a:lnTo>
                  <a:pt x="1427370" y="1427371"/>
                </a:lnTo>
                <a:lnTo>
                  <a:pt x="0" y="142737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6" name="Google Shape;356;p12"/>
          <p:cNvSpPr/>
          <p:nvPr/>
        </p:nvSpPr>
        <p:spPr>
          <a:xfrm>
            <a:off x="4077910" y="8566198"/>
            <a:ext cx="918298" cy="1202533"/>
          </a:xfrm>
          <a:custGeom>
            <a:rect b="b" l="l" r="r" t="t"/>
            <a:pathLst>
              <a:path extrusionOk="0" h="1202533" w="918298">
                <a:moveTo>
                  <a:pt x="0" y="0"/>
                </a:moveTo>
                <a:lnTo>
                  <a:pt x="918298" y="0"/>
                </a:lnTo>
                <a:lnTo>
                  <a:pt x="918298" y="1202533"/>
                </a:lnTo>
                <a:lnTo>
                  <a:pt x="0" y="120253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7" name="Google Shape;357;p12"/>
          <p:cNvSpPr/>
          <p:nvPr/>
        </p:nvSpPr>
        <p:spPr>
          <a:xfrm>
            <a:off x="3905936" y="6553060"/>
            <a:ext cx="1302732" cy="1302732"/>
          </a:xfrm>
          <a:custGeom>
            <a:rect b="b" l="l" r="r" t="t"/>
            <a:pathLst>
              <a:path extrusionOk="0" h="1302732" w="1302732">
                <a:moveTo>
                  <a:pt x="0" y="0"/>
                </a:moveTo>
                <a:lnTo>
                  <a:pt x="1302732" y="0"/>
                </a:lnTo>
                <a:lnTo>
                  <a:pt x="1302732" y="1302731"/>
                </a:lnTo>
                <a:lnTo>
                  <a:pt x="0" y="130273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8" name="Google Shape;358;p12"/>
          <p:cNvSpPr/>
          <p:nvPr/>
        </p:nvSpPr>
        <p:spPr>
          <a:xfrm>
            <a:off x="10321286" y="8585347"/>
            <a:ext cx="1134073" cy="1175205"/>
          </a:xfrm>
          <a:custGeom>
            <a:rect b="b" l="l" r="r" t="t"/>
            <a:pathLst>
              <a:path extrusionOk="0" h="1175205" w="1134073">
                <a:moveTo>
                  <a:pt x="0" y="0"/>
                </a:moveTo>
                <a:lnTo>
                  <a:pt x="1134073" y="0"/>
                </a:lnTo>
                <a:lnTo>
                  <a:pt x="1134073" y="1175205"/>
                </a:lnTo>
                <a:lnTo>
                  <a:pt x="0" y="117520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9" name="Google Shape;359;p12"/>
          <p:cNvSpPr/>
          <p:nvPr/>
        </p:nvSpPr>
        <p:spPr>
          <a:xfrm>
            <a:off x="10147338" y="3547901"/>
            <a:ext cx="1457736" cy="1357516"/>
          </a:xfrm>
          <a:custGeom>
            <a:rect b="b" l="l" r="r" t="t"/>
            <a:pathLst>
              <a:path extrusionOk="0" h="1357516" w="1457736">
                <a:moveTo>
                  <a:pt x="0" y="0"/>
                </a:moveTo>
                <a:lnTo>
                  <a:pt x="1457736" y="0"/>
                </a:lnTo>
                <a:lnTo>
                  <a:pt x="1457736" y="1357516"/>
                </a:lnTo>
                <a:lnTo>
                  <a:pt x="0" y="1357516"/>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0" name="Google Shape;360;p12"/>
          <p:cNvSpPr/>
          <p:nvPr/>
        </p:nvSpPr>
        <p:spPr>
          <a:xfrm rot="1861495">
            <a:off x="13987560" y="2950910"/>
            <a:ext cx="1543011" cy="1127801"/>
          </a:xfrm>
          <a:custGeom>
            <a:rect b="b" l="l" r="r" t="t"/>
            <a:pathLst>
              <a:path extrusionOk="0" h="1127801" w="1543011">
                <a:moveTo>
                  <a:pt x="0" y="0"/>
                </a:moveTo>
                <a:lnTo>
                  <a:pt x="1543011" y="0"/>
                </a:lnTo>
                <a:lnTo>
                  <a:pt x="1543011" y="1127801"/>
                </a:lnTo>
                <a:lnTo>
                  <a:pt x="0" y="1127801"/>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1" name="Google Shape;361;p12"/>
          <p:cNvSpPr txBox="1"/>
          <p:nvPr/>
        </p:nvSpPr>
        <p:spPr>
          <a:xfrm>
            <a:off x="13645364" y="5256244"/>
            <a:ext cx="1956600" cy="327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130">
                <a:solidFill>
                  <a:srgbClr val="FFEBA9"/>
                </a:solidFill>
                <a:latin typeface="Vollkorn"/>
                <a:ea typeface="Vollkorn"/>
                <a:cs typeface="Vollkorn"/>
                <a:sym typeface="Vollkorn"/>
              </a:rPr>
              <a:t>Toàn bộ ruộng đất</a:t>
            </a:r>
            <a:endParaRPr i="1"/>
          </a:p>
        </p:txBody>
      </p:sp>
      <p:sp>
        <p:nvSpPr>
          <p:cNvPr id="362" name="Google Shape;362;p12"/>
          <p:cNvSpPr/>
          <p:nvPr/>
        </p:nvSpPr>
        <p:spPr>
          <a:xfrm flipH="1" rot="8776109">
            <a:off x="13957336" y="4462786"/>
            <a:ext cx="1543011" cy="1127801"/>
          </a:xfrm>
          <a:custGeom>
            <a:rect b="b" l="l" r="r" t="t"/>
            <a:pathLst>
              <a:path extrusionOk="0" h="1127801" w="1543011">
                <a:moveTo>
                  <a:pt x="1543011" y="0"/>
                </a:moveTo>
                <a:lnTo>
                  <a:pt x="0" y="0"/>
                </a:lnTo>
                <a:lnTo>
                  <a:pt x="0" y="1127801"/>
                </a:lnTo>
                <a:lnTo>
                  <a:pt x="1543011" y="1127801"/>
                </a:lnTo>
                <a:lnTo>
                  <a:pt x="1543011"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3" name="Google Shape;363;p12"/>
          <p:cNvSpPr/>
          <p:nvPr/>
        </p:nvSpPr>
        <p:spPr>
          <a:xfrm>
            <a:off x="10321286" y="6613172"/>
            <a:ext cx="1163857" cy="1248104"/>
          </a:xfrm>
          <a:custGeom>
            <a:rect b="b" l="l" r="r" t="t"/>
            <a:pathLst>
              <a:path extrusionOk="0" h="1248104" w="1163857">
                <a:moveTo>
                  <a:pt x="0" y="0"/>
                </a:moveTo>
                <a:lnTo>
                  <a:pt x="1163857" y="0"/>
                </a:lnTo>
                <a:lnTo>
                  <a:pt x="1163857" y="1248104"/>
                </a:lnTo>
                <a:lnTo>
                  <a:pt x="0" y="1248104"/>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4" name="Google Shape;364;p12"/>
          <p:cNvSpPr txBox="1"/>
          <p:nvPr/>
        </p:nvSpPr>
        <p:spPr>
          <a:xfrm>
            <a:off x="826156" y="1913214"/>
            <a:ext cx="3012000" cy="12936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Nội dung bản</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 Cương lĩnh chính trị </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đầu tiên của Đảng</a:t>
            </a:r>
            <a:endParaRPr i="1"/>
          </a:p>
        </p:txBody>
      </p:sp>
      <p:sp>
        <p:nvSpPr>
          <p:cNvPr id="365" name="Google Shape;365;p12"/>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366" name="Google Shape;366;p12"/>
          <p:cNvSpPr txBox="1"/>
          <p:nvPr/>
        </p:nvSpPr>
        <p:spPr>
          <a:xfrm>
            <a:off x="2032486" y="1287051"/>
            <a:ext cx="143943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367" name="Google Shape;367;p12"/>
          <p:cNvSpPr txBox="1"/>
          <p:nvPr/>
        </p:nvSpPr>
        <p:spPr>
          <a:xfrm>
            <a:off x="6967496" y="6562951"/>
            <a:ext cx="1595100" cy="1609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Nhiệm vụ </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chủ yếu</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 trước mắt</a:t>
            </a:r>
            <a:endParaRPr i="1"/>
          </a:p>
        </p:txBody>
      </p:sp>
      <p:sp>
        <p:nvSpPr>
          <p:cNvPr id="368" name="Google Shape;368;p12"/>
          <p:cNvSpPr txBox="1"/>
          <p:nvPr/>
        </p:nvSpPr>
        <p:spPr>
          <a:xfrm>
            <a:off x="2133144" y="3390939"/>
            <a:ext cx="3277200" cy="4545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1" lang="en-US" sz="2952" u="sng">
                <a:solidFill>
                  <a:srgbClr val="FFFFFF"/>
                </a:solidFill>
                <a:latin typeface="Vollkorn"/>
                <a:ea typeface="Vollkorn"/>
                <a:cs typeface="Vollkorn"/>
                <a:sym typeface="Vollkorn"/>
              </a:rPr>
              <a:t>Phương diện xã hội</a:t>
            </a:r>
            <a:endParaRPr b="1" i="1" sz="2952" u="sng">
              <a:solidFill>
                <a:srgbClr val="FFFFFF"/>
              </a:solidFill>
              <a:latin typeface="Vollkorn"/>
              <a:ea typeface="Vollkorn"/>
              <a:cs typeface="Vollkorn"/>
              <a:sym typeface="Vollkorn"/>
            </a:endParaRPr>
          </a:p>
        </p:txBody>
      </p:sp>
      <p:sp>
        <p:nvSpPr>
          <p:cNvPr id="369" name="Google Shape;369;p12"/>
          <p:cNvSpPr txBox="1"/>
          <p:nvPr/>
        </p:nvSpPr>
        <p:spPr>
          <a:xfrm>
            <a:off x="13119965" y="2154866"/>
            <a:ext cx="3415500" cy="4545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1" lang="en-US" sz="2952" u="sng">
                <a:solidFill>
                  <a:srgbClr val="FFFFFF"/>
                </a:solidFill>
                <a:latin typeface="Vollkorn"/>
                <a:ea typeface="Vollkorn"/>
                <a:cs typeface="Vollkorn"/>
                <a:sym typeface="Vollkorn"/>
              </a:rPr>
              <a:t>Phương diện kinh tế</a:t>
            </a:r>
            <a:endParaRPr b="1" i="1" sz="2952" u="sng">
              <a:solidFill>
                <a:srgbClr val="FFFFFF"/>
              </a:solidFill>
              <a:latin typeface="Vollkorn"/>
              <a:ea typeface="Vollkorn"/>
              <a:cs typeface="Vollkorn"/>
              <a:sym typeface="Vollkorn"/>
            </a:endParaRPr>
          </a:p>
        </p:txBody>
      </p:sp>
      <p:sp>
        <p:nvSpPr>
          <p:cNvPr id="370" name="Google Shape;370;p12"/>
          <p:cNvSpPr txBox="1"/>
          <p:nvPr/>
        </p:nvSpPr>
        <p:spPr>
          <a:xfrm>
            <a:off x="826156" y="4684209"/>
            <a:ext cx="2436000" cy="10905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i="1" lang="en-US" sz="2952">
                <a:solidFill>
                  <a:srgbClr val="FFE57F"/>
                </a:solidFill>
                <a:latin typeface="Vollkorn"/>
                <a:ea typeface="Vollkorn"/>
                <a:cs typeface="Vollkorn"/>
                <a:sym typeface="Vollkorn"/>
              </a:rPr>
              <a:t>Dân chúng được</a:t>
            </a:r>
            <a:endParaRPr i="1" sz="2952">
              <a:solidFill>
                <a:srgbClr val="FFE57F"/>
              </a:solidFill>
              <a:latin typeface="Vollkorn"/>
              <a:ea typeface="Vollkorn"/>
              <a:cs typeface="Vollkorn"/>
              <a:sym typeface="Vollkorn"/>
            </a:endParaRPr>
          </a:p>
          <a:p>
            <a:pPr indent="0" lvl="0" marL="0" marR="0" rtl="0" algn="ctr">
              <a:lnSpc>
                <a:spcPct val="140006"/>
              </a:lnSpc>
              <a:spcBef>
                <a:spcPts val="0"/>
              </a:spcBef>
              <a:spcAft>
                <a:spcPts val="0"/>
              </a:spcAft>
              <a:buNone/>
            </a:pPr>
            <a:r>
              <a:rPr i="1" lang="en-US" sz="2952">
                <a:solidFill>
                  <a:srgbClr val="FFE57F"/>
                </a:solidFill>
                <a:latin typeface="Vollkorn"/>
                <a:ea typeface="Vollkorn"/>
                <a:cs typeface="Vollkorn"/>
                <a:sym typeface="Vollkorn"/>
              </a:rPr>
              <a:t> tự do tổ chức</a:t>
            </a:r>
            <a:endParaRPr i="1" sz="2952">
              <a:solidFill>
                <a:srgbClr val="FFE57F"/>
              </a:solidFill>
              <a:latin typeface="Vollkorn"/>
              <a:ea typeface="Vollkorn"/>
              <a:cs typeface="Vollkorn"/>
              <a:sym typeface="Vollkorn"/>
            </a:endParaRPr>
          </a:p>
        </p:txBody>
      </p:sp>
      <p:sp>
        <p:nvSpPr>
          <p:cNvPr id="371" name="Google Shape;371;p12"/>
          <p:cNvSpPr txBox="1"/>
          <p:nvPr/>
        </p:nvSpPr>
        <p:spPr>
          <a:xfrm>
            <a:off x="793047" y="6913308"/>
            <a:ext cx="2808000" cy="10905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i="1" lang="en-US" sz="2952">
                <a:solidFill>
                  <a:srgbClr val="FFE57F"/>
                </a:solidFill>
                <a:latin typeface="Vollkorn"/>
                <a:ea typeface="Vollkorn"/>
                <a:cs typeface="Vollkorn"/>
                <a:sym typeface="Vollkorn"/>
              </a:rPr>
              <a:t>Nam nữ bình quyền</a:t>
            </a:r>
            <a:endParaRPr i="1"/>
          </a:p>
        </p:txBody>
      </p:sp>
      <p:sp>
        <p:nvSpPr>
          <p:cNvPr id="372" name="Google Shape;372;p12"/>
          <p:cNvSpPr txBox="1"/>
          <p:nvPr/>
        </p:nvSpPr>
        <p:spPr>
          <a:xfrm>
            <a:off x="793047" y="8614409"/>
            <a:ext cx="2792100" cy="10905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i="1" lang="en-US" sz="2952">
                <a:solidFill>
                  <a:srgbClr val="FFE57F"/>
                </a:solidFill>
                <a:latin typeface="Vollkorn"/>
                <a:ea typeface="Vollkorn"/>
                <a:cs typeface="Vollkorn"/>
                <a:sym typeface="Vollkorn"/>
              </a:rPr>
              <a:t>Phổ thông giáo dục </a:t>
            </a:r>
            <a:endParaRPr i="1"/>
          </a:p>
          <a:p>
            <a:pPr indent="0" lvl="0" marL="0" marR="0" rtl="0" algn="ctr">
              <a:lnSpc>
                <a:spcPct val="140006"/>
              </a:lnSpc>
              <a:spcBef>
                <a:spcPts val="0"/>
              </a:spcBef>
              <a:spcAft>
                <a:spcPts val="0"/>
              </a:spcAft>
              <a:buNone/>
            </a:pPr>
            <a:r>
              <a:rPr i="1" lang="en-US" sz="2952">
                <a:solidFill>
                  <a:srgbClr val="FFE57F"/>
                </a:solidFill>
                <a:latin typeface="Vollkorn"/>
                <a:ea typeface="Vollkorn"/>
                <a:cs typeface="Vollkorn"/>
                <a:sym typeface="Vollkorn"/>
              </a:rPr>
              <a:t>theo công nông hóa</a:t>
            </a:r>
            <a:endParaRPr i="1"/>
          </a:p>
        </p:txBody>
      </p:sp>
      <p:sp>
        <p:nvSpPr>
          <p:cNvPr id="373" name="Google Shape;373;p12"/>
          <p:cNvSpPr txBox="1"/>
          <p:nvPr/>
        </p:nvSpPr>
        <p:spPr>
          <a:xfrm>
            <a:off x="12069721" y="8619894"/>
            <a:ext cx="2754900" cy="10905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i="1" lang="en-US" sz="2952">
                <a:solidFill>
                  <a:srgbClr val="FFE57F"/>
                </a:solidFill>
                <a:latin typeface="Vollkorn"/>
                <a:ea typeface="Vollkorn"/>
                <a:cs typeface="Vollkorn"/>
                <a:sym typeface="Vollkorn"/>
              </a:rPr>
              <a:t>Thi hành luật</a:t>
            </a:r>
            <a:endParaRPr i="1" sz="2952">
              <a:solidFill>
                <a:srgbClr val="FFE57F"/>
              </a:solidFill>
              <a:latin typeface="Vollkorn"/>
              <a:ea typeface="Vollkorn"/>
              <a:cs typeface="Vollkorn"/>
              <a:sym typeface="Vollkorn"/>
            </a:endParaRPr>
          </a:p>
          <a:p>
            <a:pPr indent="0" lvl="0" marL="0" marR="0" rtl="0" algn="ctr">
              <a:lnSpc>
                <a:spcPct val="140006"/>
              </a:lnSpc>
              <a:spcBef>
                <a:spcPts val="0"/>
              </a:spcBef>
              <a:spcAft>
                <a:spcPts val="0"/>
              </a:spcAft>
              <a:buNone/>
            </a:pPr>
            <a:r>
              <a:rPr i="1" lang="en-US" sz="2952">
                <a:solidFill>
                  <a:srgbClr val="FFE57F"/>
                </a:solidFill>
                <a:latin typeface="Vollkorn"/>
                <a:ea typeface="Vollkorn"/>
                <a:cs typeface="Vollkorn"/>
                <a:sym typeface="Vollkorn"/>
              </a:rPr>
              <a:t> ngày làm tám giờ</a:t>
            </a:r>
            <a:endParaRPr i="1" sz="2952">
              <a:solidFill>
                <a:srgbClr val="FFE57F"/>
              </a:solidFill>
              <a:latin typeface="Vollkorn"/>
              <a:ea typeface="Vollkorn"/>
              <a:cs typeface="Vollkorn"/>
              <a:sym typeface="Vollkorn"/>
            </a:endParaRPr>
          </a:p>
        </p:txBody>
      </p:sp>
      <p:sp>
        <p:nvSpPr>
          <p:cNvPr id="374" name="Google Shape;374;p12"/>
          <p:cNvSpPr txBox="1"/>
          <p:nvPr/>
        </p:nvSpPr>
        <p:spPr>
          <a:xfrm>
            <a:off x="11766905" y="3103278"/>
            <a:ext cx="1878600" cy="8448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i="1" lang="en-US" sz="2287">
                <a:solidFill>
                  <a:srgbClr val="FFEBA9"/>
                </a:solidFill>
                <a:latin typeface="Vollkorn"/>
                <a:ea typeface="Vollkorn"/>
                <a:cs typeface="Vollkorn"/>
                <a:sym typeface="Vollkorn"/>
              </a:rPr>
              <a:t>Tư bản đế quốc </a:t>
            </a:r>
            <a:endParaRPr i="1"/>
          </a:p>
          <a:p>
            <a:pPr indent="0" lvl="0" marL="0" marR="0" rtl="0" algn="ctr">
              <a:lnSpc>
                <a:spcPct val="140008"/>
              </a:lnSpc>
              <a:spcBef>
                <a:spcPts val="0"/>
              </a:spcBef>
              <a:spcAft>
                <a:spcPts val="0"/>
              </a:spcAft>
              <a:buNone/>
            </a:pPr>
            <a:r>
              <a:rPr i="1" lang="en-US" sz="2287">
                <a:solidFill>
                  <a:srgbClr val="FFEBA9"/>
                </a:solidFill>
                <a:latin typeface="Vollkorn"/>
                <a:ea typeface="Vollkorn"/>
                <a:cs typeface="Vollkorn"/>
                <a:sym typeface="Vollkorn"/>
              </a:rPr>
              <a:t>chủ nghĩa Pháp</a:t>
            </a:r>
            <a:endParaRPr i="1"/>
          </a:p>
        </p:txBody>
      </p:sp>
      <p:sp>
        <p:nvSpPr>
          <p:cNvPr id="375" name="Google Shape;375;p12"/>
          <p:cNvSpPr txBox="1"/>
          <p:nvPr/>
        </p:nvSpPr>
        <p:spPr>
          <a:xfrm>
            <a:off x="13989818" y="2748528"/>
            <a:ext cx="1332900" cy="4146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694">
                <a:solidFill>
                  <a:srgbClr val="FFEBA9"/>
                </a:solidFill>
                <a:latin typeface="Vollkorn"/>
                <a:ea typeface="Vollkorn"/>
                <a:cs typeface="Vollkorn"/>
                <a:sym typeface="Vollkorn"/>
              </a:rPr>
              <a:t>Quốc trái</a:t>
            </a:r>
            <a:endParaRPr i="1"/>
          </a:p>
        </p:txBody>
      </p:sp>
      <p:sp>
        <p:nvSpPr>
          <p:cNvPr id="376" name="Google Shape;376;p12"/>
          <p:cNvSpPr txBox="1"/>
          <p:nvPr/>
        </p:nvSpPr>
        <p:spPr>
          <a:xfrm>
            <a:off x="15751215" y="2700581"/>
            <a:ext cx="1878600" cy="1492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552">
                <a:solidFill>
                  <a:srgbClr val="FFEBA9"/>
                </a:solidFill>
                <a:latin typeface="Vollkorn"/>
                <a:ea typeface="Vollkorn"/>
                <a:cs typeface="Vollkorn"/>
                <a:sym typeface="Vollkorn"/>
              </a:rPr>
              <a:t>Chính phủ công nông binh quản lí</a:t>
            </a:r>
            <a:endParaRPr i="1"/>
          </a:p>
        </p:txBody>
      </p:sp>
      <p:sp>
        <p:nvSpPr>
          <p:cNvPr id="377" name="Google Shape;377;p12"/>
          <p:cNvSpPr txBox="1"/>
          <p:nvPr/>
        </p:nvSpPr>
        <p:spPr>
          <a:xfrm>
            <a:off x="11722420" y="4611286"/>
            <a:ext cx="1878600" cy="9915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684">
                <a:solidFill>
                  <a:srgbClr val="FFEBA9"/>
                </a:solidFill>
                <a:latin typeface="Vollkorn"/>
                <a:ea typeface="Vollkorn"/>
                <a:cs typeface="Vollkorn"/>
                <a:sym typeface="Vollkorn"/>
              </a:rPr>
              <a:t>Đế quốc </a:t>
            </a:r>
            <a:endParaRPr i="1"/>
          </a:p>
          <a:p>
            <a:pPr indent="0" lvl="0" marL="0" marR="0" rtl="0" algn="ctr">
              <a:lnSpc>
                <a:spcPct val="140014"/>
              </a:lnSpc>
              <a:spcBef>
                <a:spcPts val="0"/>
              </a:spcBef>
              <a:spcAft>
                <a:spcPts val="0"/>
              </a:spcAft>
              <a:buNone/>
            </a:pPr>
            <a:r>
              <a:rPr i="1" lang="en-US" sz="2684">
                <a:solidFill>
                  <a:srgbClr val="FFEBA9"/>
                </a:solidFill>
                <a:latin typeface="Vollkorn"/>
                <a:ea typeface="Vollkorn"/>
                <a:cs typeface="Vollkorn"/>
                <a:sym typeface="Vollkorn"/>
              </a:rPr>
              <a:t>chủ nghĩa </a:t>
            </a:r>
            <a:endParaRPr i="1"/>
          </a:p>
        </p:txBody>
      </p:sp>
      <p:sp>
        <p:nvSpPr>
          <p:cNvPr id="378" name="Google Shape;378;p12"/>
          <p:cNvSpPr txBox="1"/>
          <p:nvPr/>
        </p:nvSpPr>
        <p:spPr>
          <a:xfrm>
            <a:off x="15706730" y="4350907"/>
            <a:ext cx="1878600" cy="15699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684">
                <a:solidFill>
                  <a:srgbClr val="FFEBA9"/>
                </a:solidFill>
                <a:latin typeface="Vollkorn"/>
                <a:ea typeface="Vollkorn"/>
                <a:cs typeface="Vollkorn"/>
                <a:sym typeface="Vollkorn"/>
              </a:rPr>
              <a:t>Dân cày </a:t>
            </a:r>
            <a:endParaRPr i="1"/>
          </a:p>
          <a:p>
            <a:pPr indent="0" lvl="0" marL="0" marR="0" rtl="0" algn="ctr">
              <a:lnSpc>
                <a:spcPct val="140014"/>
              </a:lnSpc>
              <a:spcBef>
                <a:spcPts val="0"/>
              </a:spcBef>
              <a:spcAft>
                <a:spcPts val="0"/>
              </a:spcAft>
              <a:buNone/>
            </a:pPr>
            <a:r>
              <a:rPr i="1" lang="en-US" sz="2684">
                <a:solidFill>
                  <a:srgbClr val="FFEBA9"/>
                </a:solidFill>
                <a:latin typeface="Vollkorn"/>
                <a:ea typeface="Vollkorn"/>
                <a:cs typeface="Vollkorn"/>
                <a:sym typeface="Vollkorn"/>
              </a:rPr>
              <a:t>nghèo, loại </a:t>
            </a:r>
            <a:endParaRPr i="1"/>
          </a:p>
          <a:p>
            <a:pPr indent="0" lvl="0" marL="0" marR="0" rtl="0" algn="ctr">
              <a:lnSpc>
                <a:spcPct val="140014"/>
              </a:lnSpc>
              <a:spcBef>
                <a:spcPts val="0"/>
              </a:spcBef>
              <a:spcAft>
                <a:spcPts val="0"/>
              </a:spcAft>
              <a:buNone/>
            </a:pPr>
            <a:r>
              <a:rPr i="1" lang="en-US" sz="2684">
                <a:solidFill>
                  <a:srgbClr val="FFEBA9"/>
                </a:solidFill>
                <a:latin typeface="Vollkorn"/>
                <a:ea typeface="Vollkorn"/>
                <a:cs typeface="Vollkorn"/>
                <a:sym typeface="Vollkorn"/>
              </a:rPr>
              <a:t>bỏ sưu thuế</a:t>
            </a:r>
            <a:endParaRPr i="1"/>
          </a:p>
        </p:txBody>
      </p:sp>
      <p:sp>
        <p:nvSpPr>
          <p:cNvPr id="379" name="Google Shape;379;p12"/>
          <p:cNvSpPr txBox="1"/>
          <p:nvPr/>
        </p:nvSpPr>
        <p:spPr>
          <a:xfrm>
            <a:off x="12106809" y="6821841"/>
            <a:ext cx="2479800" cy="17268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i="1" lang="en-US" sz="2952">
                <a:solidFill>
                  <a:srgbClr val="FFE57F"/>
                </a:solidFill>
                <a:latin typeface="Vollkorn"/>
                <a:ea typeface="Vollkorn"/>
                <a:cs typeface="Vollkorn"/>
                <a:sym typeface="Vollkorn"/>
              </a:rPr>
              <a:t>Mở mang </a:t>
            </a:r>
            <a:endParaRPr i="1"/>
          </a:p>
          <a:p>
            <a:pPr indent="0" lvl="0" marL="0" marR="0" rtl="0" algn="ctr">
              <a:lnSpc>
                <a:spcPct val="140006"/>
              </a:lnSpc>
              <a:spcBef>
                <a:spcPts val="0"/>
              </a:spcBef>
              <a:spcAft>
                <a:spcPts val="0"/>
              </a:spcAft>
              <a:buNone/>
            </a:pPr>
            <a:r>
              <a:rPr i="1" lang="en-US" sz="2952">
                <a:solidFill>
                  <a:srgbClr val="FFE57F"/>
                </a:solidFill>
                <a:latin typeface="Vollkorn"/>
                <a:ea typeface="Vollkorn"/>
                <a:cs typeface="Vollkorn"/>
                <a:sym typeface="Vollkorn"/>
              </a:rPr>
              <a:t>công nông nghiệp</a:t>
            </a:r>
            <a:endParaRPr i="1"/>
          </a:p>
        </p:txBody>
      </p:sp>
      <p:sp>
        <p:nvSpPr>
          <p:cNvPr id="380" name="Google Shape;380;p12"/>
          <p:cNvSpPr/>
          <p:nvPr/>
        </p:nvSpPr>
        <p:spPr>
          <a:xfrm rot="-5400000">
            <a:off x="3245858" y="6733664"/>
            <a:ext cx="5663381" cy="176981"/>
          </a:xfrm>
          <a:custGeom>
            <a:rect b="b" l="l" r="r" t="t"/>
            <a:pathLst>
              <a:path extrusionOk="0" h="176981" w="5663381">
                <a:moveTo>
                  <a:pt x="0" y="0"/>
                </a:moveTo>
                <a:lnTo>
                  <a:pt x="5663380" y="0"/>
                </a:lnTo>
                <a:lnTo>
                  <a:pt x="5663380" y="176980"/>
                </a:lnTo>
                <a:lnTo>
                  <a:pt x="0" y="176980"/>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1" name="Google Shape;381;p12"/>
          <p:cNvSpPr/>
          <p:nvPr/>
        </p:nvSpPr>
        <p:spPr>
          <a:xfrm rot="-5400000">
            <a:off x="6579457" y="6733664"/>
            <a:ext cx="5663381" cy="176981"/>
          </a:xfrm>
          <a:custGeom>
            <a:rect b="b" l="l" r="r" t="t"/>
            <a:pathLst>
              <a:path extrusionOk="0" h="176981" w="5663381">
                <a:moveTo>
                  <a:pt x="0" y="0"/>
                </a:moveTo>
                <a:lnTo>
                  <a:pt x="5663381" y="0"/>
                </a:lnTo>
                <a:lnTo>
                  <a:pt x="5663381" y="176980"/>
                </a:lnTo>
                <a:lnTo>
                  <a:pt x="0" y="176980"/>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85" name="Shape 385"/>
        <p:cNvGrpSpPr/>
        <p:nvPr/>
      </p:nvGrpSpPr>
      <p:grpSpPr>
        <a:xfrm>
          <a:off x="0" y="0"/>
          <a:ext cx="0" cy="0"/>
          <a:chOff x="0" y="0"/>
          <a:chExt cx="0" cy="0"/>
        </a:xfrm>
      </p:grpSpPr>
      <p:sp>
        <p:nvSpPr>
          <p:cNvPr id="386" name="Google Shape;386;p1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7" name="Google Shape;387;p1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3"/>
          <p:cNvSpPr/>
          <p:nvPr/>
        </p:nvSpPr>
        <p:spPr>
          <a:xfrm flipH="1">
            <a:off x="715001" y="1927577"/>
            <a:ext cx="3139045" cy="1263465"/>
          </a:xfrm>
          <a:custGeom>
            <a:rect b="b" l="l" r="r" t="t"/>
            <a:pathLst>
              <a:path extrusionOk="0" h="1263465" w="3139045">
                <a:moveTo>
                  <a:pt x="3139045" y="0"/>
                </a:moveTo>
                <a:lnTo>
                  <a:pt x="0" y="0"/>
                </a:lnTo>
                <a:lnTo>
                  <a:pt x="0" y="1263466"/>
                </a:lnTo>
                <a:lnTo>
                  <a:pt x="3139045" y="1263466"/>
                </a:lnTo>
                <a:lnTo>
                  <a:pt x="31390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9" name="Google Shape;389;p13"/>
          <p:cNvSpPr/>
          <p:nvPr/>
        </p:nvSpPr>
        <p:spPr>
          <a:xfrm>
            <a:off x="6509448" y="2400036"/>
            <a:ext cx="3119408" cy="1908728"/>
          </a:xfrm>
          <a:custGeom>
            <a:rect b="b" l="l" r="r" t="t"/>
            <a:pathLst>
              <a:path extrusionOk="0" h="1908728" w="3119408">
                <a:moveTo>
                  <a:pt x="0" y="0"/>
                </a:moveTo>
                <a:lnTo>
                  <a:pt x="3119407" y="0"/>
                </a:lnTo>
                <a:lnTo>
                  <a:pt x="3119407" y="1908729"/>
                </a:lnTo>
                <a:lnTo>
                  <a:pt x="0" y="190872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0" name="Google Shape;390;p13"/>
          <p:cNvSpPr/>
          <p:nvPr/>
        </p:nvSpPr>
        <p:spPr>
          <a:xfrm>
            <a:off x="12351099" y="2393733"/>
            <a:ext cx="3119408" cy="1908728"/>
          </a:xfrm>
          <a:custGeom>
            <a:rect b="b" l="l" r="r" t="t"/>
            <a:pathLst>
              <a:path extrusionOk="0" h="1908728" w="3119408">
                <a:moveTo>
                  <a:pt x="0" y="0"/>
                </a:moveTo>
                <a:lnTo>
                  <a:pt x="3119407" y="0"/>
                </a:lnTo>
                <a:lnTo>
                  <a:pt x="3119407" y="1908728"/>
                </a:lnTo>
                <a:lnTo>
                  <a:pt x="0" y="190872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1" name="Google Shape;391;p13"/>
          <p:cNvSpPr/>
          <p:nvPr/>
        </p:nvSpPr>
        <p:spPr>
          <a:xfrm>
            <a:off x="9338764" y="2781619"/>
            <a:ext cx="3160173" cy="1145563"/>
          </a:xfrm>
          <a:custGeom>
            <a:rect b="b" l="l" r="r" t="t"/>
            <a:pathLst>
              <a:path extrusionOk="0" h="1145563" w="3160173">
                <a:moveTo>
                  <a:pt x="0" y="0"/>
                </a:moveTo>
                <a:lnTo>
                  <a:pt x="3160172" y="0"/>
                </a:lnTo>
                <a:lnTo>
                  <a:pt x="3160172" y="1145563"/>
                </a:lnTo>
                <a:lnTo>
                  <a:pt x="0" y="114556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2" name="Google Shape;392;p13"/>
          <p:cNvSpPr/>
          <p:nvPr/>
        </p:nvSpPr>
        <p:spPr>
          <a:xfrm>
            <a:off x="9628855" y="4302461"/>
            <a:ext cx="2614515" cy="2562224"/>
          </a:xfrm>
          <a:custGeom>
            <a:rect b="b" l="l" r="r" t="t"/>
            <a:pathLst>
              <a:path extrusionOk="0" h="2562224" w="2614515">
                <a:moveTo>
                  <a:pt x="0" y="0"/>
                </a:moveTo>
                <a:lnTo>
                  <a:pt x="2614515" y="0"/>
                </a:lnTo>
                <a:lnTo>
                  <a:pt x="2614515" y="2562225"/>
                </a:lnTo>
                <a:lnTo>
                  <a:pt x="0" y="256222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3" name="Google Shape;393;p13"/>
          <p:cNvSpPr/>
          <p:nvPr/>
        </p:nvSpPr>
        <p:spPr>
          <a:xfrm>
            <a:off x="1506296" y="4005275"/>
            <a:ext cx="2886075" cy="2886075"/>
          </a:xfrm>
          <a:custGeom>
            <a:rect b="b" l="l" r="r" t="t"/>
            <a:pathLst>
              <a:path extrusionOk="0" h="2886075" w="2886075">
                <a:moveTo>
                  <a:pt x="0" y="0"/>
                </a:moveTo>
                <a:lnTo>
                  <a:pt x="2886076" y="0"/>
                </a:lnTo>
                <a:lnTo>
                  <a:pt x="2886076" y="2886076"/>
                </a:lnTo>
                <a:lnTo>
                  <a:pt x="0" y="288607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4" name="Google Shape;394;p13"/>
          <p:cNvSpPr txBox="1"/>
          <p:nvPr/>
        </p:nvSpPr>
        <p:spPr>
          <a:xfrm>
            <a:off x="826156" y="1913214"/>
            <a:ext cx="3012000" cy="12936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Nội dung bản</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 Cương lĩnh chính trị </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đầu tiên của Đảng</a:t>
            </a:r>
            <a:endParaRPr i="1"/>
          </a:p>
        </p:txBody>
      </p:sp>
      <p:sp>
        <p:nvSpPr>
          <p:cNvPr id="395" name="Google Shape;395;p13"/>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396" name="Google Shape;396;p13"/>
          <p:cNvSpPr txBox="1"/>
          <p:nvPr/>
        </p:nvSpPr>
        <p:spPr>
          <a:xfrm>
            <a:off x="2032486" y="1287051"/>
            <a:ext cx="143505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397" name="Google Shape;397;p13"/>
          <p:cNvSpPr txBox="1"/>
          <p:nvPr/>
        </p:nvSpPr>
        <p:spPr>
          <a:xfrm>
            <a:off x="4780258" y="2598797"/>
            <a:ext cx="6601800" cy="14775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i="1" lang="en-US" sz="3999">
                <a:solidFill>
                  <a:srgbClr val="FFE57F"/>
                </a:solidFill>
                <a:latin typeface="Vollkorn"/>
                <a:ea typeface="Vollkorn"/>
                <a:cs typeface="Vollkorn"/>
                <a:sym typeface="Vollkorn"/>
              </a:rPr>
              <a:t>Công </a:t>
            </a:r>
            <a:endParaRPr i="1"/>
          </a:p>
          <a:p>
            <a:pPr indent="0" lvl="0" marL="0" marR="0" rtl="0" algn="ctr">
              <a:lnSpc>
                <a:spcPct val="140010"/>
              </a:lnSpc>
              <a:spcBef>
                <a:spcPts val="0"/>
              </a:spcBef>
              <a:spcAft>
                <a:spcPts val="0"/>
              </a:spcAft>
              <a:buNone/>
            </a:pPr>
            <a:r>
              <a:rPr i="1" lang="en-US" sz="3999">
                <a:solidFill>
                  <a:srgbClr val="FFE57F"/>
                </a:solidFill>
                <a:latin typeface="Vollkorn"/>
                <a:ea typeface="Vollkorn"/>
                <a:cs typeface="Vollkorn"/>
                <a:sym typeface="Vollkorn"/>
              </a:rPr>
              <a:t>nhân</a:t>
            </a:r>
            <a:endParaRPr i="1"/>
          </a:p>
        </p:txBody>
      </p:sp>
      <p:sp>
        <p:nvSpPr>
          <p:cNvPr id="398" name="Google Shape;398;p13"/>
          <p:cNvSpPr txBox="1"/>
          <p:nvPr/>
        </p:nvSpPr>
        <p:spPr>
          <a:xfrm>
            <a:off x="10657555" y="2592494"/>
            <a:ext cx="6601800" cy="14775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i="1" lang="en-US" sz="3999">
                <a:solidFill>
                  <a:srgbClr val="FFE57F"/>
                </a:solidFill>
                <a:latin typeface="Vollkorn"/>
                <a:ea typeface="Vollkorn"/>
                <a:cs typeface="Vollkorn"/>
                <a:sym typeface="Vollkorn"/>
              </a:rPr>
              <a:t>Nông </a:t>
            </a:r>
            <a:endParaRPr i="1"/>
          </a:p>
          <a:p>
            <a:pPr indent="0" lvl="0" marL="0" marR="0" rtl="0" algn="ctr">
              <a:lnSpc>
                <a:spcPct val="140010"/>
              </a:lnSpc>
              <a:spcBef>
                <a:spcPts val="0"/>
              </a:spcBef>
              <a:spcAft>
                <a:spcPts val="0"/>
              </a:spcAft>
              <a:buNone/>
            </a:pPr>
            <a:r>
              <a:rPr i="1" lang="en-US" sz="3999">
                <a:solidFill>
                  <a:srgbClr val="FFE57F"/>
                </a:solidFill>
                <a:latin typeface="Vollkorn"/>
                <a:ea typeface="Vollkorn"/>
                <a:cs typeface="Vollkorn"/>
                <a:sym typeface="Vollkorn"/>
              </a:rPr>
              <a:t>dân</a:t>
            </a:r>
            <a:endParaRPr i="1"/>
          </a:p>
        </p:txBody>
      </p:sp>
      <p:sp>
        <p:nvSpPr>
          <p:cNvPr id="399" name="Google Shape;399;p13"/>
          <p:cNvSpPr txBox="1"/>
          <p:nvPr/>
        </p:nvSpPr>
        <p:spPr>
          <a:xfrm>
            <a:off x="6683795" y="6358274"/>
            <a:ext cx="2945100" cy="1293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500">
                <a:solidFill>
                  <a:srgbClr val="FFE57F"/>
                </a:solidFill>
                <a:latin typeface="Vollkorn"/>
                <a:ea typeface="Vollkorn"/>
                <a:cs typeface="Vollkorn"/>
                <a:sym typeface="Vollkorn"/>
              </a:rPr>
              <a:t>Tất cả </a:t>
            </a:r>
            <a:endParaRPr i="1"/>
          </a:p>
          <a:p>
            <a:pPr indent="0" lvl="0" marL="0" marR="0" rtl="0" algn="ctr">
              <a:lnSpc>
                <a:spcPct val="140000"/>
              </a:lnSpc>
              <a:spcBef>
                <a:spcPts val="0"/>
              </a:spcBef>
              <a:spcAft>
                <a:spcPts val="0"/>
              </a:spcAft>
              <a:buNone/>
            </a:pPr>
            <a:r>
              <a:rPr i="1" lang="en-US" sz="3500">
                <a:solidFill>
                  <a:srgbClr val="FFE57F"/>
                </a:solidFill>
                <a:latin typeface="Vollkorn"/>
                <a:ea typeface="Vollkorn"/>
                <a:cs typeface="Vollkorn"/>
                <a:sym typeface="Vollkorn"/>
              </a:rPr>
              <a:t>lực lượng tiến bộ</a:t>
            </a:r>
            <a:endParaRPr i="1"/>
          </a:p>
        </p:txBody>
      </p:sp>
      <p:sp>
        <p:nvSpPr>
          <p:cNvPr id="400" name="Google Shape;400;p13"/>
          <p:cNvSpPr txBox="1"/>
          <p:nvPr/>
        </p:nvSpPr>
        <p:spPr>
          <a:xfrm>
            <a:off x="12083323" y="6667836"/>
            <a:ext cx="26916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500">
                <a:solidFill>
                  <a:srgbClr val="FFE57F"/>
                </a:solidFill>
                <a:latin typeface="Vollkorn"/>
                <a:ea typeface="Vollkorn"/>
                <a:cs typeface="Vollkorn"/>
                <a:sym typeface="Vollkorn"/>
              </a:rPr>
              <a:t>Yêu nước</a:t>
            </a:r>
            <a:endParaRPr i="1"/>
          </a:p>
        </p:txBody>
      </p:sp>
      <p:sp>
        <p:nvSpPr>
          <p:cNvPr id="401" name="Google Shape;401;p13"/>
          <p:cNvSpPr txBox="1"/>
          <p:nvPr/>
        </p:nvSpPr>
        <p:spPr>
          <a:xfrm>
            <a:off x="1318416" y="7187009"/>
            <a:ext cx="3461700" cy="423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Lực lượng cách mạng</a:t>
            </a:r>
            <a:endParaRPr b="1" i="1" sz="2752">
              <a:solidFill>
                <a:srgbClr val="FFFE1F"/>
              </a:solidFill>
              <a:latin typeface="Vollkorn"/>
              <a:ea typeface="Vollkorn"/>
              <a:cs typeface="Vollkorn"/>
              <a:sym typeface="Vollkorn"/>
            </a:endParaRPr>
          </a:p>
        </p:txBody>
      </p:sp>
      <p:sp>
        <p:nvSpPr>
          <p:cNvPr id="402" name="Google Shape;402;p13"/>
          <p:cNvSpPr txBox="1"/>
          <p:nvPr/>
        </p:nvSpPr>
        <p:spPr>
          <a:xfrm>
            <a:off x="8917319" y="3068745"/>
            <a:ext cx="4037700" cy="384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2500">
                <a:solidFill>
                  <a:srgbClr val="FFFFFF"/>
                </a:solidFill>
                <a:latin typeface="Vollkorn"/>
                <a:ea typeface="Vollkorn"/>
                <a:cs typeface="Vollkorn"/>
                <a:sym typeface="Vollkorn"/>
              </a:rPr>
              <a:t>Hai lực lượng cơ bản</a:t>
            </a:r>
            <a:endParaRPr i="1"/>
          </a:p>
        </p:txBody>
      </p:sp>
      <p:sp>
        <p:nvSpPr>
          <p:cNvPr id="403" name="Google Shape;403;p13"/>
          <p:cNvSpPr txBox="1"/>
          <p:nvPr/>
        </p:nvSpPr>
        <p:spPr>
          <a:xfrm>
            <a:off x="6050358" y="4226261"/>
            <a:ext cx="4037700" cy="507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300">
                <a:solidFill>
                  <a:srgbClr val="FFFFFF"/>
                </a:solidFill>
                <a:latin typeface="Vollkorn"/>
                <a:ea typeface="Vollkorn"/>
                <a:cs typeface="Vollkorn"/>
                <a:sym typeface="Vollkorn"/>
              </a:rPr>
              <a:t>Lãnh đạo</a:t>
            </a:r>
            <a:endParaRPr i="1"/>
          </a:p>
        </p:txBody>
      </p:sp>
      <p:sp>
        <p:nvSpPr>
          <p:cNvPr id="404" name="Google Shape;404;p13"/>
          <p:cNvSpPr txBox="1"/>
          <p:nvPr/>
        </p:nvSpPr>
        <p:spPr>
          <a:xfrm>
            <a:off x="5106442" y="7593349"/>
            <a:ext cx="12492300" cy="2401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Đảng “phải thu phục cho được đại bộ phận giai cấp mình ... đại bộ phận dân cày, </a:t>
            </a:r>
            <a:endParaRPr i="1"/>
          </a:p>
          <a:p>
            <a:pPr indent="0" lvl="0" marL="0" marR="0" rtl="0" algn="ctr">
              <a:lnSpc>
                <a:spcPct val="140000"/>
              </a:lnSpc>
              <a:spcBef>
                <a:spcPts val="0"/>
              </a:spcBef>
              <a:spcAft>
                <a:spcPts val="0"/>
              </a:spcAft>
              <a:buNone/>
            </a:pPr>
            <a:r>
              <a:rPr i="1" lang="en-US" sz="3000">
                <a:solidFill>
                  <a:srgbClr val="FFFFFF"/>
                </a:solidFill>
                <a:latin typeface="Vollkorn"/>
                <a:ea typeface="Vollkorn"/>
                <a:cs typeface="Vollkorn"/>
                <a:sym typeface="Vollkorn"/>
              </a:rPr>
              <a:t>... hết sức liên lạc với tiểu tư sản, trí thức và trung nông ... để kéo họ đi vào phe vô sản giai cấp. Còn đối với bọn phú nông, trung, tiểu địa chủ và tư bản An Nam mà chưa rõ mặt phản c.m thì phải lợi dụng, ít lâu mới làm cho họ đứng trung lập”</a:t>
            </a:r>
            <a:endParaRPr i="1"/>
          </a:p>
        </p:txBody>
      </p:sp>
    </p:spTree>
  </p:cSld>
  <p:clrMapOvr>
    <a:masterClrMapping/>
  </p:clrMapOvr>
  <p:transition spd="slow" p14:dur="1500">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08" name="Shape 408"/>
        <p:cNvGrpSpPr/>
        <p:nvPr/>
      </p:nvGrpSpPr>
      <p:grpSpPr>
        <a:xfrm>
          <a:off x="0" y="0"/>
          <a:ext cx="0" cy="0"/>
          <a:chOff x="0" y="0"/>
          <a:chExt cx="0" cy="0"/>
        </a:xfrm>
      </p:grpSpPr>
      <p:sp>
        <p:nvSpPr>
          <p:cNvPr id="409" name="Google Shape;409;p1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0" name="Google Shape;410;p1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14"/>
          <p:cNvSpPr/>
          <p:nvPr/>
        </p:nvSpPr>
        <p:spPr>
          <a:xfrm flipH="1">
            <a:off x="715001" y="1927577"/>
            <a:ext cx="3139045" cy="1263465"/>
          </a:xfrm>
          <a:custGeom>
            <a:rect b="b" l="l" r="r" t="t"/>
            <a:pathLst>
              <a:path extrusionOk="0" h="1263465" w="3139045">
                <a:moveTo>
                  <a:pt x="3139045" y="0"/>
                </a:moveTo>
                <a:lnTo>
                  <a:pt x="0" y="0"/>
                </a:lnTo>
                <a:lnTo>
                  <a:pt x="0" y="1263466"/>
                </a:lnTo>
                <a:lnTo>
                  <a:pt x="3139045" y="1263466"/>
                </a:lnTo>
                <a:lnTo>
                  <a:pt x="31390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2" name="Google Shape;412;p14"/>
          <p:cNvSpPr/>
          <p:nvPr/>
        </p:nvSpPr>
        <p:spPr>
          <a:xfrm>
            <a:off x="7686135" y="1990000"/>
            <a:ext cx="2826472" cy="2780221"/>
          </a:xfrm>
          <a:custGeom>
            <a:rect b="b" l="l" r="r" t="t"/>
            <a:pathLst>
              <a:path extrusionOk="0" h="2780221" w="2826472">
                <a:moveTo>
                  <a:pt x="0" y="0"/>
                </a:moveTo>
                <a:lnTo>
                  <a:pt x="2826472" y="0"/>
                </a:lnTo>
                <a:lnTo>
                  <a:pt x="2826472" y="2780221"/>
                </a:lnTo>
                <a:lnTo>
                  <a:pt x="0" y="278022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3" name="Google Shape;413;p14"/>
          <p:cNvSpPr/>
          <p:nvPr/>
        </p:nvSpPr>
        <p:spPr>
          <a:xfrm>
            <a:off x="8129634" y="5484596"/>
            <a:ext cx="1744788" cy="1741183"/>
          </a:xfrm>
          <a:custGeom>
            <a:rect b="b" l="l" r="r" t="t"/>
            <a:pathLst>
              <a:path extrusionOk="0" h="1741183" w="1744788">
                <a:moveTo>
                  <a:pt x="0" y="0"/>
                </a:moveTo>
                <a:lnTo>
                  <a:pt x="1744788" y="0"/>
                </a:lnTo>
                <a:lnTo>
                  <a:pt x="1744788" y="1741183"/>
                </a:lnTo>
                <a:lnTo>
                  <a:pt x="0" y="174118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4" name="Google Shape;414;p14"/>
          <p:cNvSpPr/>
          <p:nvPr/>
        </p:nvSpPr>
        <p:spPr>
          <a:xfrm>
            <a:off x="7869224" y="7940154"/>
            <a:ext cx="2227521" cy="1503576"/>
          </a:xfrm>
          <a:custGeom>
            <a:rect b="b" l="l" r="r" t="t"/>
            <a:pathLst>
              <a:path extrusionOk="0" h="1503576" w="2227521">
                <a:moveTo>
                  <a:pt x="0" y="0"/>
                </a:moveTo>
                <a:lnTo>
                  <a:pt x="2227521" y="0"/>
                </a:lnTo>
                <a:lnTo>
                  <a:pt x="2227521" y="1503576"/>
                </a:lnTo>
                <a:lnTo>
                  <a:pt x="0" y="150357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5" name="Google Shape;415;p14"/>
          <p:cNvSpPr txBox="1"/>
          <p:nvPr/>
        </p:nvSpPr>
        <p:spPr>
          <a:xfrm>
            <a:off x="826156" y="1913214"/>
            <a:ext cx="3012000" cy="12936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Nội dung bản</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 Cương lĩnh chính trị </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đầu tiên của Đảng</a:t>
            </a:r>
            <a:endParaRPr i="1"/>
          </a:p>
        </p:txBody>
      </p:sp>
      <p:sp>
        <p:nvSpPr>
          <p:cNvPr id="416" name="Google Shape;416;p14"/>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417" name="Google Shape;417;p14"/>
          <p:cNvSpPr txBox="1"/>
          <p:nvPr/>
        </p:nvSpPr>
        <p:spPr>
          <a:xfrm>
            <a:off x="2032486" y="1287051"/>
            <a:ext cx="14426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418" name="Google Shape;418;p14"/>
          <p:cNvSpPr txBox="1"/>
          <p:nvPr/>
        </p:nvSpPr>
        <p:spPr>
          <a:xfrm>
            <a:off x="8344702" y="2813191"/>
            <a:ext cx="1314600" cy="639600"/>
          </a:xfrm>
          <a:prstGeom prst="rect">
            <a:avLst/>
          </a:prstGeom>
          <a:noFill/>
          <a:ln>
            <a:noFill/>
          </a:ln>
        </p:spPr>
        <p:txBody>
          <a:bodyPr anchorCtr="0" anchor="t" bIns="0" lIns="0" spcFirstLastPara="1" rIns="0" wrap="square" tIns="0">
            <a:spAutoFit/>
          </a:bodyPr>
          <a:lstStyle/>
          <a:p>
            <a:pPr indent="0" lvl="0" marL="0" marR="0" rtl="0" algn="ctr">
              <a:lnSpc>
                <a:spcPct val="139953"/>
              </a:lnSpc>
              <a:spcBef>
                <a:spcPts val="0"/>
              </a:spcBef>
              <a:spcAft>
                <a:spcPts val="0"/>
              </a:spcAft>
              <a:buNone/>
            </a:pPr>
            <a:r>
              <a:rPr b="1" i="1" lang="en-US" sz="1732">
                <a:solidFill>
                  <a:srgbClr val="FFFFFF"/>
                </a:solidFill>
                <a:latin typeface="Vollkorn"/>
                <a:ea typeface="Vollkorn"/>
                <a:cs typeface="Vollkorn"/>
                <a:sym typeface="Vollkorn"/>
              </a:rPr>
              <a:t>Phương pháp</a:t>
            </a:r>
            <a:endParaRPr i="1"/>
          </a:p>
          <a:p>
            <a:pPr indent="0" lvl="0" marL="0" marR="0" rtl="0" algn="ctr">
              <a:lnSpc>
                <a:spcPct val="139953"/>
              </a:lnSpc>
              <a:spcBef>
                <a:spcPts val="0"/>
              </a:spcBef>
              <a:spcAft>
                <a:spcPts val="0"/>
              </a:spcAft>
              <a:buNone/>
            </a:pPr>
            <a:r>
              <a:rPr b="1" i="1" lang="en-US" sz="1732">
                <a:solidFill>
                  <a:srgbClr val="FFFFFF"/>
                </a:solidFill>
                <a:latin typeface="Vollkorn"/>
                <a:ea typeface="Vollkorn"/>
                <a:cs typeface="Vollkorn"/>
                <a:sym typeface="Vollkorn"/>
              </a:rPr>
              <a:t> cách mạng</a:t>
            </a:r>
            <a:endParaRPr i="1"/>
          </a:p>
        </p:txBody>
      </p:sp>
      <p:sp>
        <p:nvSpPr>
          <p:cNvPr id="419" name="Google Shape;419;p14"/>
          <p:cNvSpPr txBox="1"/>
          <p:nvPr/>
        </p:nvSpPr>
        <p:spPr>
          <a:xfrm>
            <a:off x="10512607" y="3111234"/>
            <a:ext cx="7043100" cy="11088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i="1" lang="en-US" sz="3002">
                <a:solidFill>
                  <a:srgbClr val="FFE57F"/>
                </a:solidFill>
                <a:latin typeface="Vollkorn"/>
                <a:ea typeface="Vollkorn"/>
                <a:cs typeface="Vollkorn"/>
                <a:sym typeface="Vollkorn"/>
              </a:rPr>
              <a:t>Bạo lực cách mạng của quần chúng, </a:t>
            </a:r>
            <a:endParaRPr i="1"/>
          </a:p>
          <a:p>
            <a:pPr indent="0" lvl="0" marL="0" marR="0" rtl="0" algn="ctr">
              <a:lnSpc>
                <a:spcPct val="139973"/>
              </a:lnSpc>
              <a:spcBef>
                <a:spcPts val="0"/>
              </a:spcBef>
              <a:spcAft>
                <a:spcPts val="0"/>
              </a:spcAft>
              <a:buNone/>
            </a:pPr>
            <a:r>
              <a:rPr i="1" lang="en-US" sz="3002">
                <a:solidFill>
                  <a:srgbClr val="FFE57F"/>
                </a:solidFill>
                <a:latin typeface="Vollkorn"/>
                <a:ea typeface="Vollkorn"/>
                <a:cs typeface="Vollkorn"/>
                <a:sym typeface="Vollkorn"/>
              </a:rPr>
              <a:t>không thỏa hiệp trong bất cứ hoàn cảnh nào</a:t>
            </a:r>
            <a:endParaRPr i="1"/>
          </a:p>
        </p:txBody>
      </p:sp>
      <p:sp>
        <p:nvSpPr>
          <p:cNvPr id="420" name="Google Shape;420;p14"/>
          <p:cNvSpPr txBox="1"/>
          <p:nvPr/>
        </p:nvSpPr>
        <p:spPr>
          <a:xfrm>
            <a:off x="826156" y="5755782"/>
            <a:ext cx="7043100" cy="1108800"/>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None/>
            </a:pPr>
            <a:r>
              <a:rPr i="1" lang="en-US" sz="3002">
                <a:solidFill>
                  <a:srgbClr val="FFE57F"/>
                </a:solidFill>
                <a:latin typeface="Vollkorn"/>
                <a:ea typeface="Vollkorn"/>
                <a:cs typeface="Vollkorn"/>
                <a:sym typeface="Vollkorn"/>
              </a:rPr>
              <a:t>Cách mạng Việt Nam </a:t>
            </a:r>
            <a:endParaRPr i="1"/>
          </a:p>
          <a:p>
            <a:pPr indent="0" lvl="0" marL="0" marR="0" rtl="0" algn="ctr">
              <a:lnSpc>
                <a:spcPct val="139973"/>
              </a:lnSpc>
              <a:spcBef>
                <a:spcPts val="0"/>
              </a:spcBef>
              <a:spcAft>
                <a:spcPts val="0"/>
              </a:spcAft>
              <a:buNone/>
            </a:pPr>
            <a:r>
              <a:rPr i="1" lang="en-US" sz="3002">
                <a:solidFill>
                  <a:srgbClr val="FFE57F"/>
                </a:solidFill>
                <a:latin typeface="Vollkorn"/>
                <a:ea typeface="Vollkorn"/>
                <a:cs typeface="Vollkorn"/>
                <a:sym typeface="Vollkorn"/>
              </a:rPr>
              <a:t>là một bộ phận của cách mạng vô sản thế giới</a:t>
            </a:r>
            <a:endParaRPr i="1"/>
          </a:p>
        </p:txBody>
      </p:sp>
      <p:sp>
        <p:nvSpPr>
          <p:cNvPr id="421" name="Google Shape;421;p14"/>
          <p:cNvSpPr txBox="1"/>
          <p:nvPr/>
        </p:nvSpPr>
        <p:spPr>
          <a:xfrm>
            <a:off x="10512607" y="7907717"/>
            <a:ext cx="7043100" cy="1697100"/>
          </a:xfrm>
          <a:prstGeom prst="rect">
            <a:avLst/>
          </a:prstGeom>
          <a:noFill/>
          <a:ln>
            <a:noFill/>
          </a:ln>
        </p:spPr>
        <p:txBody>
          <a:bodyPr anchorCtr="0" anchor="t" bIns="0" lIns="0" spcFirstLastPara="1" rIns="0" wrap="square" tIns="0">
            <a:spAutoFit/>
          </a:bodyPr>
          <a:lstStyle/>
          <a:p>
            <a:pPr indent="0" lvl="0" marL="0" marR="0" rtl="0" algn="ctr">
              <a:lnSpc>
                <a:spcPct val="139972"/>
              </a:lnSpc>
              <a:spcBef>
                <a:spcPts val="0"/>
              </a:spcBef>
              <a:spcAft>
                <a:spcPts val="0"/>
              </a:spcAft>
              <a:buNone/>
            </a:pPr>
            <a:r>
              <a:rPr i="1" lang="en-US" sz="2902">
                <a:solidFill>
                  <a:srgbClr val="FFE57F"/>
                </a:solidFill>
                <a:latin typeface="Vollkorn"/>
                <a:ea typeface="Vollkorn"/>
                <a:cs typeface="Vollkorn"/>
                <a:sym typeface="Vollkorn"/>
              </a:rPr>
              <a:t>“Đảng là đội tiên phong của vô sản giai cấp phải thu phục cho được đại bộ phận giai cấp mình, phải làm cho giai cấp mình lãnh đạo được dân chúng”</a:t>
            </a:r>
            <a:endParaRPr i="1"/>
          </a:p>
        </p:txBody>
      </p:sp>
      <p:sp>
        <p:nvSpPr>
          <p:cNvPr id="422" name="Google Shape;422;p14"/>
          <p:cNvSpPr txBox="1"/>
          <p:nvPr/>
        </p:nvSpPr>
        <p:spPr>
          <a:xfrm>
            <a:off x="10265485" y="5631376"/>
            <a:ext cx="1604700" cy="1539300"/>
          </a:xfrm>
          <a:prstGeom prst="rect">
            <a:avLst/>
          </a:prstGeom>
          <a:noFill/>
          <a:ln>
            <a:noFill/>
          </a:ln>
        </p:spPr>
        <p:txBody>
          <a:bodyPr anchorCtr="0" anchor="t" bIns="0" lIns="0" spcFirstLastPara="1" rIns="0" wrap="square" tIns="0">
            <a:spAutoFit/>
          </a:bodyPr>
          <a:lstStyle/>
          <a:p>
            <a:pPr indent="0" lvl="0" marL="0" marR="0" rtl="0" algn="ctr">
              <a:lnSpc>
                <a:spcPct val="139969"/>
              </a:lnSpc>
              <a:spcBef>
                <a:spcPts val="0"/>
              </a:spcBef>
              <a:spcAft>
                <a:spcPts val="0"/>
              </a:spcAft>
              <a:buNone/>
            </a:pPr>
            <a:r>
              <a:rPr b="1" i="1" lang="en-US" sz="2632">
                <a:solidFill>
                  <a:srgbClr val="FFFE1F"/>
                </a:solidFill>
                <a:latin typeface="Vollkorn"/>
                <a:ea typeface="Vollkorn"/>
                <a:cs typeface="Vollkorn"/>
                <a:sym typeface="Vollkorn"/>
              </a:rPr>
              <a:t>Tinh thần đoàn kết quốc tế</a:t>
            </a:r>
            <a:endParaRPr i="1"/>
          </a:p>
        </p:txBody>
      </p:sp>
      <p:sp>
        <p:nvSpPr>
          <p:cNvPr id="423" name="Google Shape;423;p14"/>
          <p:cNvSpPr txBox="1"/>
          <p:nvPr/>
        </p:nvSpPr>
        <p:spPr>
          <a:xfrm>
            <a:off x="5992133" y="7917242"/>
            <a:ext cx="1694100" cy="1539300"/>
          </a:xfrm>
          <a:prstGeom prst="rect">
            <a:avLst/>
          </a:prstGeom>
          <a:noFill/>
          <a:ln>
            <a:noFill/>
          </a:ln>
        </p:spPr>
        <p:txBody>
          <a:bodyPr anchorCtr="0" anchor="t" bIns="0" lIns="0" spcFirstLastPara="1" rIns="0" wrap="square" tIns="0">
            <a:spAutoFit/>
          </a:bodyPr>
          <a:lstStyle/>
          <a:p>
            <a:pPr indent="0" lvl="0" marL="0" marR="0" rtl="0" algn="ctr">
              <a:lnSpc>
                <a:spcPct val="139969"/>
              </a:lnSpc>
              <a:spcBef>
                <a:spcPts val="0"/>
              </a:spcBef>
              <a:spcAft>
                <a:spcPts val="0"/>
              </a:spcAft>
              <a:buNone/>
            </a:pPr>
            <a:r>
              <a:rPr b="1" i="1" lang="en-US" sz="2632">
                <a:solidFill>
                  <a:srgbClr val="FFFE1F"/>
                </a:solidFill>
                <a:latin typeface="Vollkorn"/>
                <a:ea typeface="Vollkorn"/>
                <a:cs typeface="Vollkorn"/>
                <a:sym typeface="Vollkorn"/>
              </a:rPr>
              <a:t>Vai trò lãnh đạo của Đảng</a:t>
            </a:r>
            <a:endParaRPr i="1"/>
          </a:p>
        </p:txBody>
      </p:sp>
    </p:spTree>
  </p:cSld>
  <p:clrMapOvr>
    <a:masterClrMapping/>
  </p:clrMapOvr>
  <p:transition spd="slow" p14:dur="1500">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27" name="Shape 427"/>
        <p:cNvGrpSpPr/>
        <p:nvPr/>
      </p:nvGrpSpPr>
      <p:grpSpPr>
        <a:xfrm>
          <a:off x="0" y="0"/>
          <a:ext cx="0" cy="0"/>
          <a:chOff x="0" y="0"/>
          <a:chExt cx="0" cy="0"/>
        </a:xfrm>
      </p:grpSpPr>
      <p:sp>
        <p:nvSpPr>
          <p:cNvPr id="428" name="Google Shape;428;p1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9" name="Google Shape;429;p1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15"/>
          <p:cNvSpPr/>
          <p:nvPr/>
        </p:nvSpPr>
        <p:spPr>
          <a:xfrm flipH="1">
            <a:off x="715001" y="1927577"/>
            <a:ext cx="3139045" cy="1263465"/>
          </a:xfrm>
          <a:custGeom>
            <a:rect b="b" l="l" r="r" t="t"/>
            <a:pathLst>
              <a:path extrusionOk="0" h="1263465" w="3139045">
                <a:moveTo>
                  <a:pt x="3139045" y="0"/>
                </a:moveTo>
                <a:lnTo>
                  <a:pt x="0" y="0"/>
                </a:lnTo>
                <a:lnTo>
                  <a:pt x="0" y="1263466"/>
                </a:lnTo>
                <a:lnTo>
                  <a:pt x="3139045" y="1263466"/>
                </a:lnTo>
                <a:lnTo>
                  <a:pt x="313904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31" name="Google Shape;431;p15"/>
          <p:cNvSpPr txBox="1"/>
          <p:nvPr/>
        </p:nvSpPr>
        <p:spPr>
          <a:xfrm>
            <a:off x="826156" y="1913214"/>
            <a:ext cx="3012000" cy="12936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Nội dung bản</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 Cương lĩnh chính trị </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đầu tiên của Đảng</a:t>
            </a:r>
            <a:endParaRPr i="1"/>
          </a:p>
        </p:txBody>
      </p:sp>
      <p:sp>
        <p:nvSpPr>
          <p:cNvPr id="432" name="Google Shape;432;p15"/>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433" name="Google Shape;433;p15"/>
          <p:cNvSpPr txBox="1"/>
          <p:nvPr/>
        </p:nvSpPr>
        <p:spPr>
          <a:xfrm>
            <a:off x="2032486" y="1287051"/>
            <a:ext cx="143505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434" name="Google Shape;434;p15"/>
          <p:cNvSpPr/>
          <p:nvPr/>
        </p:nvSpPr>
        <p:spPr>
          <a:xfrm>
            <a:off x="4726608" y="1951314"/>
            <a:ext cx="8834784" cy="7862958"/>
          </a:xfrm>
          <a:custGeom>
            <a:rect b="b" l="l" r="r" t="t"/>
            <a:pathLst>
              <a:path extrusionOk="0" h="7862958" w="8834784">
                <a:moveTo>
                  <a:pt x="0" y="0"/>
                </a:moveTo>
                <a:lnTo>
                  <a:pt x="8834784" y="0"/>
                </a:lnTo>
                <a:lnTo>
                  <a:pt x="8834784" y="7862957"/>
                </a:lnTo>
                <a:lnTo>
                  <a:pt x="0" y="786295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435" name="Google Shape;435;p15"/>
          <p:cNvGrpSpPr/>
          <p:nvPr/>
        </p:nvGrpSpPr>
        <p:grpSpPr>
          <a:xfrm>
            <a:off x="4726608" y="4367468"/>
            <a:ext cx="3030650" cy="3030650"/>
            <a:chOff x="0" y="0"/>
            <a:chExt cx="812800" cy="812800"/>
          </a:xfrm>
        </p:grpSpPr>
        <p:sp>
          <p:nvSpPr>
            <p:cNvPr id="436" name="Google Shape;436;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52A"/>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37" name="Google Shape;437;p15"/>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1" i="1" lang="en-US" sz="2800">
                  <a:solidFill>
                    <a:srgbClr val="000000"/>
                  </a:solidFill>
                  <a:latin typeface="Vollkorn"/>
                  <a:ea typeface="Vollkorn"/>
                  <a:cs typeface="Vollkorn"/>
                  <a:sym typeface="Vollkorn"/>
                </a:rPr>
                <a:t>Cương lĩnh chính trị </a:t>
              </a:r>
              <a:endParaRPr i="1"/>
            </a:p>
            <a:p>
              <a:pPr indent="0" lvl="0" marL="0" marR="0" rtl="0" algn="ctr">
                <a:lnSpc>
                  <a:spcPct val="140000"/>
                </a:lnSpc>
                <a:spcBef>
                  <a:spcPts val="0"/>
                </a:spcBef>
                <a:spcAft>
                  <a:spcPts val="0"/>
                </a:spcAft>
                <a:buNone/>
              </a:pPr>
              <a:r>
                <a:rPr b="1" i="1" lang="en-US" sz="2800">
                  <a:solidFill>
                    <a:srgbClr val="000000"/>
                  </a:solidFill>
                  <a:latin typeface="Vollkorn"/>
                  <a:ea typeface="Vollkorn"/>
                  <a:cs typeface="Vollkorn"/>
                  <a:sym typeface="Vollkorn"/>
                </a:rPr>
                <a:t>đầu tiên của Đảng</a:t>
              </a:r>
              <a:endParaRPr i="1"/>
            </a:p>
          </p:txBody>
        </p:sp>
      </p:grpSp>
      <p:sp>
        <p:nvSpPr>
          <p:cNvPr id="438" name="Google Shape;438;p15"/>
          <p:cNvSpPr txBox="1"/>
          <p:nvPr/>
        </p:nvSpPr>
        <p:spPr>
          <a:xfrm>
            <a:off x="7757258" y="2203018"/>
            <a:ext cx="39615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3C3333"/>
                </a:solidFill>
                <a:latin typeface="Vollkorn"/>
                <a:ea typeface="Vollkorn"/>
                <a:cs typeface="Vollkorn"/>
                <a:sym typeface="Vollkorn"/>
              </a:rPr>
              <a:t>Phản ánh súc tích luận điểm </a:t>
            </a:r>
            <a:endParaRPr i="1"/>
          </a:p>
          <a:p>
            <a:pPr indent="0" lvl="0" marL="0" marR="0" rtl="0" algn="ctr">
              <a:lnSpc>
                <a:spcPct val="140016"/>
              </a:lnSpc>
              <a:spcBef>
                <a:spcPts val="0"/>
              </a:spcBef>
              <a:spcAft>
                <a:spcPts val="0"/>
              </a:spcAft>
              <a:buNone/>
            </a:pPr>
            <a:r>
              <a:rPr i="1" lang="en-US" sz="2499">
                <a:solidFill>
                  <a:srgbClr val="3C3333"/>
                </a:solidFill>
                <a:latin typeface="Vollkorn"/>
                <a:ea typeface="Vollkorn"/>
                <a:cs typeface="Vollkorn"/>
                <a:sym typeface="Vollkorn"/>
              </a:rPr>
              <a:t>cơ bản của cách mạng Việt Nam </a:t>
            </a:r>
            <a:endParaRPr i="1"/>
          </a:p>
        </p:txBody>
      </p:sp>
      <p:sp>
        <p:nvSpPr>
          <p:cNvPr id="439" name="Google Shape;439;p15"/>
          <p:cNvSpPr txBox="1"/>
          <p:nvPr/>
        </p:nvSpPr>
        <p:spPr>
          <a:xfrm>
            <a:off x="8991623" y="3730584"/>
            <a:ext cx="39615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3C3333"/>
                </a:solidFill>
                <a:latin typeface="Vollkorn"/>
                <a:ea typeface="Vollkorn"/>
                <a:cs typeface="Vollkorn"/>
                <a:sym typeface="Vollkorn"/>
              </a:rPr>
              <a:t>Thể hiện bản lĩnh chính trị </a:t>
            </a:r>
            <a:endParaRPr i="1"/>
          </a:p>
          <a:p>
            <a:pPr indent="0" lvl="0" marL="0" marR="0" rtl="0" algn="ctr">
              <a:lnSpc>
                <a:spcPct val="140016"/>
              </a:lnSpc>
              <a:spcBef>
                <a:spcPts val="0"/>
              </a:spcBef>
              <a:spcAft>
                <a:spcPts val="0"/>
              </a:spcAft>
              <a:buNone/>
            </a:pPr>
            <a:r>
              <a:rPr i="1" lang="en-US" sz="2499">
                <a:solidFill>
                  <a:srgbClr val="3C3333"/>
                </a:solidFill>
                <a:latin typeface="Vollkorn"/>
                <a:ea typeface="Vollkorn"/>
                <a:cs typeface="Vollkorn"/>
                <a:sym typeface="Vollkorn"/>
              </a:rPr>
              <a:t>độc lập, tự chủ, sáng tạo</a:t>
            </a:r>
            <a:endParaRPr i="1"/>
          </a:p>
        </p:txBody>
      </p:sp>
      <p:sp>
        <p:nvSpPr>
          <p:cNvPr id="440" name="Google Shape;440;p15"/>
          <p:cNvSpPr txBox="1"/>
          <p:nvPr/>
        </p:nvSpPr>
        <p:spPr>
          <a:xfrm>
            <a:off x="9397582" y="5447817"/>
            <a:ext cx="41067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3C3333"/>
                </a:solidFill>
                <a:latin typeface="Vollkorn"/>
                <a:ea typeface="Vollkorn"/>
                <a:cs typeface="Vollkorn"/>
                <a:sym typeface="Vollkorn"/>
              </a:rPr>
              <a:t>Đánh giá đúng mâu thuẫn cơ bản và chủ yếu của dân tộc Việt Nam </a:t>
            </a:r>
            <a:endParaRPr i="1"/>
          </a:p>
        </p:txBody>
      </p:sp>
      <p:sp>
        <p:nvSpPr>
          <p:cNvPr id="441" name="Google Shape;441;p15"/>
          <p:cNvSpPr txBox="1"/>
          <p:nvPr/>
        </p:nvSpPr>
        <p:spPr>
          <a:xfrm>
            <a:off x="8963048" y="7096043"/>
            <a:ext cx="41067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3C3333"/>
                </a:solidFill>
                <a:latin typeface="Vollkorn"/>
                <a:ea typeface="Vollkorn"/>
                <a:cs typeface="Vollkorn"/>
                <a:sym typeface="Vollkorn"/>
              </a:rPr>
              <a:t>Đánh giá đúng thái độ </a:t>
            </a:r>
            <a:endParaRPr i="1"/>
          </a:p>
          <a:p>
            <a:pPr indent="0" lvl="0" marL="0" marR="0" rtl="0" algn="ctr">
              <a:lnSpc>
                <a:spcPct val="140016"/>
              </a:lnSpc>
              <a:spcBef>
                <a:spcPts val="0"/>
              </a:spcBef>
              <a:spcAft>
                <a:spcPts val="0"/>
              </a:spcAft>
              <a:buNone/>
            </a:pPr>
            <a:r>
              <a:rPr i="1" lang="en-US" sz="2499">
                <a:solidFill>
                  <a:srgbClr val="3C3333"/>
                </a:solidFill>
                <a:latin typeface="Vollkorn"/>
                <a:ea typeface="Vollkorn"/>
                <a:cs typeface="Vollkorn"/>
                <a:sym typeface="Vollkorn"/>
              </a:rPr>
              <a:t>các giai tầng trong xã hội </a:t>
            </a:r>
            <a:endParaRPr i="1"/>
          </a:p>
        </p:txBody>
      </p:sp>
      <p:sp>
        <p:nvSpPr>
          <p:cNvPr id="442" name="Google Shape;442;p15"/>
          <p:cNvSpPr txBox="1"/>
          <p:nvPr/>
        </p:nvSpPr>
        <p:spPr>
          <a:xfrm>
            <a:off x="7719158" y="8651793"/>
            <a:ext cx="39615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3C3333"/>
                </a:solidFill>
                <a:latin typeface="Vollkorn"/>
                <a:ea typeface="Vollkorn"/>
                <a:cs typeface="Vollkorn"/>
                <a:sym typeface="Vollkorn"/>
              </a:rPr>
              <a:t>Thỏa mãn nhu cầu phát triển của thực tiễn cách mạng</a:t>
            </a:r>
            <a:endParaRPr i="1"/>
          </a:p>
        </p:txBody>
      </p:sp>
    </p:spTree>
  </p:cSld>
  <p:clrMapOvr>
    <a:masterClrMapping/>
  </p:clrMapOvr>
  <p:transition spd="slow" p14:dur="1500">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46" name="Shape 446"/>
        <p:cNvGrpSpPr/>
        <p:nvPr/>
      </p:nvGrpSpPr>
      <p:grpSpPr>
        <a:xfrm>
          <a:off x="0" y="0"/>
          <a:ext cx="0" cy="0"/>
          <a:chOff x="0" y="0"/>
          <a:chExt cx="0" cy="0"/>
        </a:xfrm>
      </p:grpSpPr>
      <p:sp>
        <p:nvSpPr>
          <p:cNvPr id="447" name="Google Shape;447;p1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1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16"/>
          <p:cNvSpPr/>
          <p:nvPr/>
        </p:nvSpPr>
        <p:spPr>
          <a:xfrm flipH="1">
            <a:off x="692268" y="2172206"/>
            <a:ext cx="3507085" cy="1411602"/>
          </a:xfrm>
          <a:custGeom>
            <a:rect b="b" l="l" r="r" t="t"/>
            <a:pathLst>
              <a:path extrusionOk="0" h="1411602" w="3507085">
                <a:moveTo>
                  <a:pt x="3507086" y="0"/>
                </a:moveTo>
                <a:lnTo>
                  <a:pt x="0" y="0"/>
                </a:lnTo>
                <a:lnTo>
                  <a:pt x="0" y="1411602"/>
                </a:lnTo>
                <a:lnTo>
                  <a:pt x="3507086" y="1411602"/>
                </a:lnTo>
                <a:lnTo>
                  <a:pt x="3507086"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0" name="Google Shape;450;p16"/>
          <p:cNvGrpSpPr/>
          <p:nvPr/>
        </p:nvGrpSpPr>
        <p:grpSpPr>
          <a:xfrm>
            <a:off x="3902915" y="7636355"/>
            <a:ext cx="1932644" cy="1936664"/>
            <a:chOff x="0" y="0"/>
            <a:chExt cx="812800" cy="814491"/>
          </a:xfrm>
        </p:grpSpPr>
        <p:sp>
          <p:nvSpPr>
            <p:cNvPr id="451" name="Google Shape;451;p16"/>
            <p:cNvSpPr/>
            <p:nvPr/>
          </p:nvSpPr>
          <p:spPr>
            <a:xfrm>
              <a:off x="0" y="0"/>
              <a:ext cx="812800" cy="814491"/>
            </a:xfrm>
            <a:custGeom>
              <a:rect b="b" l="l" r="r" t="t"/>
              <a:pathLst>
                <a:path extrusionOk="0" h="814491" w="812800">
                  <a:moveTo>
                    <a:pt x="406400" y="0"/>
                  </a:moveTo>
                  <a:cubicBezTo>
                    <a:pt x="181951" y="0"/>
                    <a:pt x="0" y="182330"/>
                    <a:pt x="0" y="407245"/>
                  </a:cubicBezTo>
                  <a:cubicBezTo>
                    <a:pt x="0" y="632161"/>
                    <a:pt x="181951" y="814491"/>
                    <a:pt x="406400" y="814491"/>
                  </a:cubicBezTo>
                  <a:cubicBezTo>
                    <a:pt x="630849" y="814491"/>
                    <a:pt x="812800" y="632161"/>
                    <a:pt x="812800" y="407245"/>
                  </a:cubicBezTo>
                  <a:cubicBezTo>
                    <a:pt x="812800" y="182330"/>
                    <a:pt x="630849" y="0"/>
                    <a:pt x="406400" y="0"/>
                  </a:cubicBezTo>
                  <a:close/>
                </a:path>
              </a:pathLst>
            </a:custGeom>
            <a:solidFill>
              <a:srgbClr val="EDE52A"/>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16"/>
            <p:cNvSpPr txBox="1"/>
            <p:nvPr/>
          </p:nvSpPr>
          <p:spPr>
            <a:xfrm>
              <a:off x="76200" y="19208"/>
              <a:ext cx="660400" cy="718924"/>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lang="en-US" sz="2300">
                  <a:solidFill>
                    <a:srgbClr val="000000"/>
                  </a:solidFill>
                  <a:latin typeface="Vollkorn"/>
                  <a:ea typeface="Vollkorn"/>
                  <a:cs typeface="Vollkorn"/>
                  <a:sym typeface="Vollkorn"/>
                </a:rPr>
                <a:t>Chủ nghĩa Mác - Lênin </a:t>
              </a:r>
              <a:endParaRPr/>
            </a:p>
          </p:txBody>
        </p:sp>
      </p:grpSp>
      <p:sp>
        <p:nvSpPr>
          <p:cNvPr id="453" name="Google Shape;453;p16"/>
          <p:cNvSpPr/>
          <p:nvPr/>
        </p:nvSpPr>
        <p:spPr>
          <a:xfrm>
            <a:off x="6356988" y="8041075"/>
            <a:ext cx="1110904" cy="1110904"/>
          </a:xfrm>
          <a:custGeom>
            <a:rect b="b" l="l" r="r" t="t"/>
            <a:pathLst>
              <a:path extrusionOk="0" h="1110904" w="1110904">
                <a:moveTo>
                  <a:pt x="0" y="0"/>
                </a:moveTo>
                <a:lnTo>
                  <a:pt x="1110904" y="0"/>
                </a:lnTo>
                <a:lnTo>
                  <a:pt x="1110904" y="1110904"/>
                </a:lnTo>
                <a:lnTo>
                  <a:pt x="0" y="111090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4" name="Google Shape;454;p16"/>
          <p:cNvGrpSpPr/>
          <p:nvPr/>
        </p:nvGrpSpPr>
        <p:grpSpPr>
          <a:xfrm>
            <a:off x="8033557" y="7628047"/>
            <a:ext cx="1932644" cy="1936961"/>
            <a:chOff x="0" y="0"/>
            <a:chExt cx="812800" cy="814615"/>
          </a:xfrm>
        </p:grpSpPr>
        <p:sp>
          <p:nvSpPr>
            <p:cNvPr id="455" name="Google Shape;455;p16"/>
            <p:cNvSpPr/>
            <p:nvPr/>
          </p:nvSpPr>
          <p:spPr>
            <a:xfrm>
              <a:off x="0" y="0"/>
              <a:ext cx="812800" cy="814615"/>
            </a:xfrm>
            <a:custGeom>
              <a:rect b="b" l="l" r="r" t="t"/>
              <a:pathLst>
                <a:path extrusionOk="0" h="814615" w="812800">
                  <a:moveTo>
                    <a:pt x="406400" y="0"/>
                  </a:moveTo>
                  <a:cubicBezTo>
                    <a:pt x="181951" y="0"/>
                    <a:pt x="0" y="182358"/>
                    <a:pt x="0" y="407308"/>
                  </a:cubicBezTo>
                  <a:cubicBezTo>
                    <a:pt x="0" y="632258"/>
                    <a:pt x="181951" y="814615"/>
                    <a:pt x="406400" y="814615"/>
                  </a:cubicBezTo>
                  <a:cubicBezTo>
                    <a:pt x="630849" y="814615"/>
                    <a:pt x="812800" y="632258"/>
                    <a:pt x="812800" y="407308"/>
                  </a:cubicBezTo>
                  <a:cubicBezTo>
                    <a:pt x="812800" y="182358"/>
                    <a:pt x="630849" y="0"/>
                    <a:pt x="406400" y="0"/>
                  </a:cubicBezTo>
                  <a:close/>
                </a:path>
              </a:pathLst>
            </a:custGeom>
            <a:solidFill>
              <a:srgbClr val="EDE52A"/>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16"/>
            <p:cNvSpPr txBox="1"/>
            <p:nvPr/>
          </p:nvSpPr>
          <p:spPr>
            <a:xfrm>
              <a:off x="76200" y="9695"/>
              <a:ext cx="660400" cy="72855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lang="en-US" sz="2500">
                  <a:solidFill>
                    <a:srgbClr val="000000"/>
                  </a:solidFill>
                  <a:latin typeface="Vollkorn"/>
                  <a:ea typeface="Vollkorn"/>
                  <a:cs typeface="Vollkorn"/>
                  <a:sym typeface="Vollkorn"/>
                </a:rPr>
                <a:t>Phong trào công nhân</a:t>
              </a:r>
              <a:endParaRPr/>
            </a:p>
          </p:txBody>
        </p:sp>
      </p:grpSp>
      <p:grpSp>
        <p:nvGrpSpPr>
          <p:cNvPr id="457" name="Google Shape;457;p16"/>
          <p:cNvGrpSpPr/>
          <p:nvPr/>
        </p:nvGrpSpPr>
        <p:grpSpPr>
          <a:xfrm>
            <a:off x="11647315" y="7636355"/>
            <a:ext cx="1932644" cy="1963225"/>
            <a:chOff x="0" y="0"/>
            <a:chExt cx="812800" cy="825661"/>
          </a:xfrm>
        </p:grpSpPr>
        <p:sp>
          <p:nvSpPr>
            <p:cNvPr id="458" name="Google Shape;458;p16"/>
            <p:cNvSpPr/>
            <p:nvPr/>
          </p:nvSpPr>
          <p:spPr>
            <a:xfrm>
              <a:off x="0" y="0"/>
              <a:ext cx="812800" cy="825661"/>
            </a:xfrm>
            <a:custGeom>
              <a:rect b="b" l="l" r="r" t="t"/>
              <a:pathLst>
                <a:path extrusionOk="0" h="825661" w="812800">
                  <a:moveTo>
                    <a:pt x="406400" y="0"/>
                  </a:moveTo>
                  <a:cubicBezTo>
                    <a:pt x="181951" y="0"/>
                    <a:pt x="0" y="184831"/>
                    <a:pt x="0" y="412831"/>
                  </a:cubicBezTo>
                  <a:cubicBezTo>
                    <a:pt x="0" y="640831"/>
                    <a:pt x="181951" y="825661"/>
                    <a:pt x="406400" y="825661"/>
                  </a:cubicBezTo>
                  <a:cubicBezTo>
                    <a:pt x="630849" y="825661"/>
                    <a:pt x="812800" y="640831"/>
                    <a:pt x="812800" y="412831"/>
                  </a:cubicBezTo>
                  <a:cubicBezTo>
                    <a:pt x="812800" y="184831"/>
                    <a:pt x="630849" y="0"/>
                    <a:pt x="406400" y="0"/>
                  </a:cubicBezTo>
                  <a:close/>
                </a:path>
              </a:pathLst>
            </a:custGeom>
            <a:solidFill>
              <a:srgbClr val="FD0001"/>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16"/>
            <p:cNvSpPr txBox="1"/>
            <p:nvPr/>
          </p:nvSpPr>
          <p:spPr>
            <a:xfrm>
              <a:off x="76200" y="29781"/>
              <a:ext cx="660400" cy="7184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1" lang="en-US" sz="2200">
                  <a:solidFill>
                    <a:srgbClr val="FFFE1F"/>
                  </a:solidFill>
                  <a:latin typeface="Vollkorn"/>
                  <a:ea typeface="Vollkorn"/>
                  <a:cs typeface="Vollkorn"/>
                  <a:sym typeface="Vollkorn"/>
                </a:rPr>
                <a:t>Phong trào yêu nước</a:t>
              </a:r>
              <a:endParaRPr/>
            </a:p>
          </p:txBody>
        </p:sp>
      </p:grpSp>
      <p:sp>
        <p:nvSpPr>
          <p:cNvPr id="460" name="Google Shape;460;p16"/>
          <p:cNvSpPr/>
          <p:nvPr/>
        </p:nvSpPr>
        <p:spPr>
          <a:xfrm>
            <a:off x="10251306" y="8041075"/>
            <a:ext cx="1110904" cy="1110904"/>
          </a:xfrm>
          <a:custGeom>
            <a:rect b="b" l="l" r="r" t="t"/>
            <a:pathLst>
              <a:path extrusionOk="0" h="1110904" w="1110904">
                <a:moveTo>
                  <a:pt x="0" y="0"/>
                </a:moveTo>
                <a:lnTo>
                  <a:pt x="1110904" y="0"/>
                </a:lnTo>
                <a:lnTo>
                  <a:pt x="1110904" y="1110904"/>
                </a:lnTo>
                <a:lnTo>
                  <a:pt x="0" y="111090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16"/>
          <p:cNvSpPr/>
          <p:nvPr/>
        </p:nvSpPr>
        <p:spPr>
          <a:xfrm>
            <a:off x="7467892" y="2508602"/>
            <a:ext cx="2740459" cy="2478870"/>
          </a:xfrm>
          <a:custGeom>
            <a:rect b="b" l="l" r="r" t="t"/>
            <a:pathLst>
              <a:path extrusionOk="0" h="2478870" w="2740459">
                <a:moveTo>
                  <a:pt x="0" y="0"/>
                </a:moveTo>
                <a:lnTo>
                  <a:pt x="2740459" y="0"/>
                </a:lnTo>
                <a:lnTo>
                  <a:pt x="2740459" y="2478870"/>
                </a:lnTo>
                <a:lnTo>
                  <a:pt x="0" y="247887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2" name="Google Shape;462;p16"/>
          <p:cNvPicPr preferRelativeResize="0"/>
          <p:nvPr/>
        </p:nvPicPr>
        <p:blipFill rotWithShape="1">
          <a:blip r:embed="rId7">
            <a:alphaModFix/>
          </a:blip>
          <a:srcRect b="0" l="0" r="0" t="0"/>
          <a:stretch/>
        </p:blipFill>
        <p:spPr>
          <a:xfrm flipH="1" rot="10800000">
            <a:off x="7068768" y="5200959"/>
            <a:ext cx="3631768" cy="2451444"/>
          </a:xfrm>
          <a:prstGeom prst="rect">
            <a:avLst/>
          </a:prstGeom>
          <a:noFill/>
          <a:ln>
            <a:noFill/>
          </a:ln>
        </p:spPr>
      </p:pic>
      <p:sp>
        <p:nvSpPr>
          <p:cNvPr id="463" name="Google Shape;463;p16"/>
          <p:cNvSpPr/>
          <p:nvPr/>
        </p:nvSpPr>
        <p:spPr>
          <a:xfrm>
            <a:off x="10806758" y="3086726"/>
            <a:ext cx="1433737" cy="1322622"/>
          </a:xfrm>
          <a:custGeom>
            <a:rect b="b" l="l" r="r" t="t"/>
            <a:pathLst>
              <a:path extrusionOk="0" h="1322622" w="1433737">
                <a:moveTo>
                  <a:pt x="0" y="0"/>
                </a:moveTo>
                <a:lnTo>
                  <a:pt x="1433737" y="0"/>
                </a:lnTo>
                <a:lnTo>
                  <a:pt x="1433737" y="1322622"/>
                </a:lnTo>
                <a:lnTo>
                  <a:pt x="0" y="132262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16"/>
          <p:cNvSpPr txBox="1"/>
          <p:nvPr/>
        </p:nvSpPr>
        <p:spPr>
          <a:xfrm>
            <a:off x="692268" y="2256518"/>
            <a:ext cx="3545100" cy="1245300"/>
          </a:xfrm>
          <a:prstGeom prst="rect">
            <a:avLst/>
          </a:prstGeom>
          <a:noFill/>
          <a:ln>
            <a:noFill/>
          </a:ln>
        </p:spPr>
        <p:txBody>
          <a:bodyPr anchorCtr="0" anchor="t" bIns="0" lIns="0" spcFirstLastPara="1" rIns="0" wrap="square" tIns="0">
            <a:spAutoFit/>
          </a:bodyPr>
          <a:lstStyle/>
          <a:p>
            <a:pPr indent="0" lvl="0" marL="0" marR="0" rtl="0" algn="ctr">
              <a:lnSpc>
                <a:spcPct val="127045"/>
              </a:lnSpc>
              <a:spcBef>
                <a:spcPts val="0"/>
              </a:spcBef>
              <a:spcAft>
                <a:spcPts val="0"/>
              </a:spcAft>
              <a:buNone/>
            </a:pPr>
            <a:r>
              <a:rPr i="1" lang="en-US" sz="2285">
                <a:solidFill>
                  <a:srgbClr val="000000"/>
                </a:solidFill>
                <a:latin typeface="Vollkorn"/>
                <a:ea typeface="Vollkorn"/>
                <a:cs typeface="Vollkorn"/>
                <a:sym typeface="Vollkorn"/>
              </a:rPr>
              <a:t>Ý nghĩa lịch sử </a:t>
            </a:r>
            <a:endParaRPr i="1"/>
          </a:p>
          <a:p>
            <a:pPr indent="0" lvl="0" marL="0" marR="0" rtl="0" algn="ctr">
              <a:lnSpc>
                <a:spcPct val="127045"/>
              </a:lnSpc>
              <a:spcBef>
                <a:spcPts val="0"/>
              </a:spcBef>
              <a:spcAft>
                <a:spcPts val="0"/>
              </a:spcAft>
              <a:buNone/>
            </a:pPr>
            <a:r>
              <a:rPr i="1" lang="en-US" sz="2285">
                <a:solidFill>
                  <a:srgbClr val="000000"/>
                </a:solidFill>
                <a:latin typeface="Vollkorn"/>
                <a:ea typeface="Vollkorn"/>
                <a:cs typeface="Vollkorn"/>
                <a:sym typeface="Vollkorn"/>
              </a:rPr>
              <a:t>của việc thành lập </a:t>
            </a:r>
            <a:endParaRPr i="1"/>
          </a:p>
          <a:p>
            <a:pPr indent="0" lvl="0" marL="0" marR="0" rtl="0" algn="ctr">
              <a:lnSpc>
                <a:spcPct val="127045"/>
              </a:lnSpc>
              <a:spcBef>
                <a:spcPts val="0"/>
              </a:spcBef>
              <a:spcAft>
                <a:spcPts val="0"/>
              </a:spcAft>
              <a:buNone/>
            </a:pPr>
            <a:r>
              <a:rPr i="1" lang="en-US" sz="2285">
                <a:solidFill>
                  <a:srgbClr val="000000"/>
                </a:solidFill>
                <a:latin typeface="Vollkorn"/>
                <a:ea typeface="Vollkorn"/>
                <a:cs typeface="Vollkorn"/>
                <a:sym typeface="Vollkorn"/>
              </a:rPr>
              <a:t>Đảng Cộng sản Việt Nam</a:t>
            </a:r>
            <a:endParaRPr i="1"/>
          </a:p>
        </p:txBody>
      </p:sp>
      <p:sp>
        <p:nvSpPr>
          <p:cNvPr id="465" name="Google Shape;465;p16"/>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466" name="Google Shape;466;p16"/>
          <p:cNvSpPr txBox="1"/>
          <p:nvPr/>
        </p:nvSpPr>
        <p:spPr>
          <a:xfrm>
            <a:off x="2032486" y="1287051"/>
            <a:ext cx="143505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467" name="Google Shape;467;p16"/>
          <p:cNvSpPr txBox="1"/>
          <p:nvPr/>
        </p:nvSpPr>
        <p:spPr>
          <a:xfrm>
            <a:off x="12476262" y="3163520"/>
            <a:ext cx="4636800" cy="12228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1" i="1" lang="en-US" sz="3500">
                <a:solidFill>
                  <a:srgbClr val="FFFFFF"/>
                </a:solidFill>
                <a:latin typeface="Vollkorn"/>
                <a:ea typeface="Vollkorn"/>
                <a:cs typeface="Vollkorn"/>
                <a:sym typeface="Vollkorn"/>
              </a:rPr>
              <a:t>Chấm dứt khủng hoảng</a:t>
            </a:r>
            <a:endParaRPr i="1"/>
          </a:p>
          <a:p>
            <a:pPr indent="0" lvl="0" marL="0" marR="0" rtl="0" algn="ctr">
              <a:lnSpc>
                <a:spcPct val="127000"/>
              </a:lnSpc>
              <a:spcBef>
                <a:spcPts val="0"/>
              </a:spcBef>
              <a:spcAft>
                <a:spcPts val="0"/>
              </a:spcAft>
              <a:buNone/>
            </a:pPr>
            <a:r>
              <a:rPr b="1" i="1" lang="en-US" sz="3500">
                <a:solidFill>
                  <a:srgbClr val="FFFFFF"/>
                </a:solidFill>
                <a:latin typeface="Vollkorn"/>
                <a:ea typeface="Vollkorn"/>
                <a:cs typeface="Vollkorn"/>
                <a:sym typeface="Vollkorn"/>
              </a:rPr>
              <a:t> đường lối cứu nước</a:t>
            </a:r>
            <a:endParaRPr i="1"/>
          </a:p>
        </p:txBody>
      </p:sp>
    </p:spTree>
  </p:cSld>
  <p:clrMapOvr>
    <a:masterClrMapping/>
  </p:clrMapOvr>
  <p:transition spd="slow" p14:dur="1500">
    <p:split orient="ver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71" name="Shape 471"/>
        <p:cNvGrpSpPr/>
        <p:nvPr/>
      </p:nvGrpSpPr>
      <p:grpSpPr>
        <a:xfrm>
          <a:off x="0" y="0"/>
          <a:ext cx="0" cy="0"/>
          <a:chOff x="0" y="0"/>
          <a:chExt cx="0" cy="0"/>
        </a:xfrm>
      </p:grpSpPr>
      <p:sp>
        <p:nvSpPr>
          <p:cNvPr id="472" name="Google Shape;472;p1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3" name="Google Shape;473;p1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17"/>
          <p:cNvSpPr/>
          <p:nvPr/>
        </p:nvSpPr>
        <p:spPr>
          <a:xfrm flipH="1">
            <a:off x="7429015" y="1922755"/>
            <a:ext cx="3507085" cy="1411602"/>
          </a:xfrm>
          <a:custGeom>
            <a:rect b="b" l="l" r="r" t="t"/>
            <a:pathLst>
              <a:path extrusionOk="0" h="1411602" w="3507085">
                <a:moveTo>
                  <a:pt x="3507085" y="0"/>
                </a:moveTo>
                <a:lnTo>
                  <a:pt x="0" y="0"/>
                </a:lnTo>
                <a:lnTo>
                  <a:pt x="0" y="1411602"/>
                </a:lnTo>
                <a:lnTo>
                  <a:pt x="3507085" y="1411602"/>
                </a:lnTo>
                <a:lnTo>
                  <a:pt x="3507085"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5" name="Google Shape;475;p17"/>
          <p:cNvSpPr txBox="1"/>
          <p:nvPr/>
        </p:nvSpPr>
        <p:spPr>
          <a:xfrm>
            <a:off x="7429015" y="2007066"/>
            <a:ext cx="3545100" cy="1245300"/>
          </a:xfrm>
          <a:prstGeom prst="rect">
            <a:avLst/>
          </a:prstGeom>
          <a:noFill/>
          <a:ln>
            <a:noFill/>
          </a:ln>
        </p:spPr>
        <p:txBody>
          <a:bodyPr anchorCtr="0" anchor="t" bIns="0" lIns="0" spcFirstLastPara="1" rIns="0" wrap="square" tIns="0">
            <a:spAutoFit/>
          </a:bodyPr>
          <a:lstStyle/>
          <a:p>
            <a:pPr indent="0" lvl="0" marL="0" marR="0" rtl="0" algn="ctr">
              <a:lnSpc>
                <a:spcPct val="127045"/>
              </a:lnSpc>
              <a:spcBef>
                <a:spcPts val="0"/>
              </a:spcBef>
              <a:spcAft>
                <a:spcPts val="0"/>
              </a:spcAft>
              <a:buNone/>
            </a:pPr>
            <a:r>
              <a:rPr i="1" lang="en-US" sz="2285">
                <a:solidFill>
                  <a:srgbClr val="000000"/>
                </a:solidFill>
                <a:latin typeface="Vollkorn"/>
                <a:ea typeface="Vollkorn"/>
                <a:cs typeface="Vollkorn"/>
                <a:sym typeface="Vollkorn"/>
              </a:rPr>
              <a:t>Ý nghĩa lịch sử </a:t>
            </a:r>
            <a:endParaRPr i="1"/>
          </a:p>
          <a:p>
            <a:pPr indent="0" lvl="0" marL="0" marR="0" rtl="0" algn="ctr">
              <a:lnSpc>
                <a:spcPct val="127045"/>
              </a:lnSpc>
              <a:spcBef>
                <a:spcPts val="0"/>
              </a:spcBef>
              <a:spcAft>
                <a:spcPts val="0"/>
              </a:spcAft>
              <a:buNone/>
            </a:pPr>
            <a:r>
              <a:rPr i="1" lang="en-US" sz="2285">
                <a:solidFill>
                  <a:srgbClr val="000000"/>
                </a:solidFill>
                <a:latin typeface="Vollkorn"/>
                <a:ea typeface="Vollkorn"/>
                <a:cs typeface="Vollkorn"/>
                <a:sym typeface="Vollkorn"/>
              </a:rPr>
              <a:t>của việc thành lập </a:t>
            </a:r>
            <a:endParaRPr i="1"/>
          </a:p>
          <a:p>
            <a:pPr indent="0" lvl="0" marL="0" marR="0" rtl="0" algn="ctr">
              <a:lnSpc>
                <a:spcPct val="127045"/>
              </a:lnSpc>
              <a:spcBef>
                <a:spcPts val="0"/>
              </a:spcBef>
              <a:spcAft>
                <a:spcPts val="0"/>
              </a:spcAft>
              <a:buNone/>
            </a:pPr>
            <a:r>
              <a:rPr i="1" lang="en-US" sz="2285">
                <a:solidFill>
                  <a:srgbClr val="000000"/>
                </a:solidFill>
                <a:latin typeface="Vollkorn"/>
                <a:ea typeface="Vollkorn"/>
                <a:cs typeface="Vollkorn"/>
                <a:sym typeface="Vollkorn"/>
              </a:rPr>
              <a:t>Đảng Cộng sản Việt Nam</a:t>
            </a:r>
            <a:endParaRPr i="1"/>
          </a:p>
        </p:txBody>
      </p:sp>
      <p:sp>
        <p:nvSpPr>
          <p:cNvPr id="476" name="Google Shape;476;p17"/>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477" name="Google Shape;477;p17"/>
          <p:cNvSpPr txBox="1"/>
          <p:nvPr/>
        </p:nvSpPr>
        <p:spPr>
          <a:xfrm>
            <a:off x="2285999" y="1241679"/>
            <a:ext cx="144018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478" name="Google Shape;478;p17"/>
          <p:cNvSpPr/>
          <p:nvPr/>
        </p:nvSpPr>
        <p:spPr>
          <a:xfrm>
            <a:off x="1251870" y="2855794"/>
            <a:ext cx="15881297" cy="7225990"/>
          </a:xfrm>
          <a:custGeom>
            <a:rect b="b" l="l" r="r" t="t"/>
            <a:pathLst>
              <a:path extrusionOk="0" h="7225990" w="15881297">
                <a:moveTo>
                  <a:pt x="0" y="0"/>
                </a:moveTo>
                <a:lnTo>
                  <a:pt x="15881297" y="0"/>
                </a:lnTo>
                <a:lnTo>
                  <a:pt x="15881297" y="7225990"/>
                </a:lnTo>
                <a:lnTo>
                  <a:pt x="0" y="7225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9" name="Google Shape;479;p17"/>
          <p:cNvSpPr/>
          <p:nvPr/>
        </p:nvSpPr>
        <p:spPr>
          <a:xfrm>
            <a:off x="6607481" y="3903386"/>
            <a:ext cx="5170074" cy="4676567"/>
          </a:xfrm>
          <a:custGeom>
            <a:rect b="b" l="l" r="r" t="t"/>
            <a:pathLst>
              <a:path extrusionOk="0" h="4676567" w="5170074">
                <a:moveTo>
                  <a:pt x="0" y="0"/>
                </a:moveTo>
                <a:lnTo>
                  <a:pt x="5170075" y="0"/>
                </a:lnTo>
                <a:lnTo>
                  <a:pt x="5170075" y="4676568"/>
                </a:lnTo>
                <a:lnTo>
                  <a:pt x="0" y="467656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80" name="Google Shape;480;p17"/>
          <p:cNvSpPr txBox="1"/>
          <p:nvPr/>
        </p:nvSpPr>
        <p:spPr>
          <a:xfrm>
            <a:off x="1528586" y="5740071"/>
            <a:ext cx="3878100" cy="907500"/>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i="1" lang="en-US" sz="2456">
                <a:solidFill>
                  <a:srgbClr val="000000"/>
                </a:solidFill>
                <a:latin typeface="Vollkorn"/>
                <a:ea typeface="Vollkorn"/>
                <a:cs typeface="Vollkorn"/>
                <a:sym typeface="Vollkorn"/>
              </a:rPr>
              <a:t>Phù hợp với tiến trình phát triển theo quy luật của cách mạng</a:t>
            </a:r>
            <a:endParaRPr i="1"/>
          </a:p>
        </p:txBody>
      </p:sp>
      <p:sp>
        <p:nvSpPr>
          <p:cNvPr id="481" name="Google Shape;481;p17"/>
          <p:cNvSpPr txBox="1"/>
          <p:nvPr/>
        </p:nvSpPr>
        <p:spPr>
          <a:xfrm>
            <a:off x="12980959" y="3020865"/>
            <a:ext cx="3929100" cy="975300"/>
          </a:xfrm>
          <a:prstGeom prst="rect">
            <a:avLst/>
          </a:prstGeom>
          <a:noFill/>
          <a:ln>
            <a:noFill/>
          </a:ln>
        </p:spPr>
        <p:txBody>
          <a:bodyPr anchorCtr="0" anchor="t" bIns="0" lIns="0" spcFirstLastPara="1" rIns="0" wrap="square" tIns="0">
            <a:spAutoFit/>
          </a:bodyPr>
          <a:lstStyle/>
          <a:p>
            <a:pPr indent="0" lvl="0" marL="0" marR="0" rtl="0" algn="ctr">
              <a:lnSpc>
                <a:spcPct val="140037"/>
              </a:lnSpc>
              <a:spcBef>
                <a:spcPts val="0"/>
              </a:spcBef>
              <a:spcAft>
                <a:spcPts val="0"/>
              </a:spcAft>
              <a:buNone/>
            </a:pPr>
            <a:r>
              <a:rPr i="1" lang="en-US" sz="2640">
                <a:solidFill>
                  <a:srgbClr val="000000"/>
                </a:solidFill>
                <a:latin typeface="Vollkorn"/>
                <a:ea typeface="Vollkorn"/>
                <a:cs typeface="Vollkorn"/>
                <a:sym typeface="Vollkorn"/>
              </a:rPr>
              <a:t>Đáp ứng nhu cầu cơ  bản và cấp bách của xã hội Việt Nam </a:t>
            </a:r>
            <a:endParaRPr i="1"/>
          </a:p>
        </p:txBody>
      </p:sp>
      <p:sp>
        <p:nvSpPr>
          <p:cNvPr id="482" name="Google Shape;482;p17"/>
          <p:cNvSpPr txBox="1"/>
          <p:nvPr/>
        </p:nvSpPr>
        <p:spPr>
          <a:xfrm>
            <a:off x="1740510" y="2868770"/>
            <a:ext cx="3706800" cy="1436700"/>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i="1" lang="en-US" sz="2456">
                <a:solidFill>
                  <a:srgbClr val="FFFFFF"/>
                </a:solidFill>
                <a:latin typeface="Vollkorn"/>
                <a:ea typeface="Vollkorn"/>
                <a:cs typeface="Vollkorn"/>
                <a:sym typeface="Vollkorn"/>
              </a:rPr>
              <a:t>Lần đầu tiên cách mạng </a:t>
            </a:r>
            <a:endParaRPr i="1"/>
          </a:p>
          <a:p>
            <a:pPr indent="0" lvl="0" marL="0" marR="0" rtl="0" algn="ctr">
              <a:lnSpc>
                <a:spcPct val="140024"/>
              </a:lnSpc>
              <a:spcBef>
                <a:spcPts val="0"/>
              </a:spcBef>
              <a:spcAft>
                <a:spcPts val="0"/>
              </a:spcAft>
              <a:buNone/>
            </a:pPr>
            <a:r>
              <a:rPr i="1" lang="en-US" sz="2456">
                <a:solidFill>
                  <a:srgbClr val="FFFFFF"/>
                </a:solidFill>
                <a:latin typeface="Vollkorn"/>
                <a:ea typeface="Vollkorn"/>
                <a:cs typeface="Vollkorn"/>
                <a:sym typeface="Vollkorn"/>
              </a:rPr>
              <a:t>Việt Nam có một cương lĩnh chính trị khách quan, khoa học</a:t>
            </a:r>
            <a:endParaRPr i="1"/>
          </a:p>
        </p:txBody>
      </p:sp>
      <p:sp>
        <p:nvSpPr>
          <p:cNvPr id="483" name="Google Shape;483;p17"/>
          <p:cNvSpPr txBox="1"/>
          <p:nvPr/>
        </p:nvSpPr>
        <p:spPr>
          <a:xfrm>
            <a:off x="12980959" y="5563974"/>
            <a:ext cx="3706800" cy="1436700"/>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i="1" lang="en-US" sz="2456">
                <a:solidFill>
                  <a:srgbClr val="000000"/>
                </a:solidFill>
                <a:latin typeface="Vollkorn"/>
                <a:ea typeface="Vollkorn"/>
                <a:cs typeface="Vollkorn"/>
                <a:sym typeface="Vollkorn"/>
              </a:rPr>
              <a:t>Là sự vận dụng đúng đắn </a:t>
            </a:r>
            <a:endParaRPr i="1"/>
          </a:p>
          <a:p>
            <a:pPr indent="0" lvl="0" marL="0" marR="0" rtl="0" algn="ctr">
              <a:lnSpc>
                <a:spcPct val="140024"/>
              </a:lnSpc>
              <a:spcBef>
                <a:spcPts val="0"/>
              </a:spcBef>
              <a:spcAft>
                <a:spcPts val="0"/>
              </a:spcAft>
              <a:buNone/>
            </a:pPr>
            <a:r>
              <a:rPr i="1" lang="en-US" sz="2456">
                <a:solidFill>
                  <a:srgbClr val="000000"/>
                </a:solidFill>
                <a:latin typeface="Vollkorn"/>
                <a:ea typeface="Vollkorn"/>
                <a:cs typeface="Vollkorn"/>
                <a:sym typeface="Vollkorn"/>
              </a:rPr>
              <a:t>chủ nghĩa Mác - Lênin vào điều kiện thực tiễn Việt Nam </a:t>
            </a:r>
            <a:endParaRPr i="1"/>
          </a:p>
        </p:txBody>
      </p:sp>
      <p:sp>
        <p:nvSpPr>
          <p:cNvPr id="484" name="Google Shape;484;p17"/>
          <p:cNvSpPr txBox="1"/>
          <p:nvPr/>
        </p:nvSpPr>
        <p:spPr>
          <a:xfrm>
            <a:off x="12990484" y="8263049"/>
            <a:ext cx="3706800" cy="1436700"/>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i="1" lang="en-US" sz="2456">
                <a:solidFill>
                  <a:srgbClr val="FFFFFF"/>
                </a:solidFill>
                <a:latin typeface="Vollkorn"/>
                <a:ea typeface="Vollkorn"/>
                <a:cs typeface="Vollkorn"/>
                <a:sym typeface="Vollkorn"/>
              </a:rPr>
              <a:t>Trở thành nhân tố hàng đầu quyết định đưa cách mạng </a:t>
            </a:r>
            <a:endParaRPr i="1"/>
          </a:p>
          <a:p>
            <a:pPr indent="0" lvl="0" marL="0" marR="0" rtl="0" algn="ctr">
              <a:lnSpc>
                <a:spcPct val="140024"/>
              </a:lnSpc>
              <a:spcBef>
                <a:spcPts val="0"/>
              </a:spcBef>
              <a:spcAft>
                <a:spcPts val="0"/>
              </a:spcAft>
              <a:buNone/>
            </a:pPr>
            <a:r>
              <a:rPr i="1" lang="en-US" sz="2456">
                <a:solidFill>
                  <a:srgbClr val="FFFFFF"/>
                </a:solidFill>
                <a:latin typeface="Vollkorn"/>
                <a:ea typeface="Vollkorn"/>
                <a:cs typeface="Vollkorn"/>
                <a:sym typeface="Vollkorn"/>
              </a:rPr>
              <a:t>Việt Nam đi tới thắng lợi</a:t>
            </a:r>
            <a:endParaRPr i="1"/>
          </a:p>
        </p:txBody>
      </p:sp>
      <p:sp>
        <p:nvSpPr>
          <p:cNvPr id="485" name="Google Shape;485;p17"/>
          <p:cNvSpPr txBox="1"/>
          <p:nvPr/>
        </p:nvSpPr>
        <p:spPr>
          <a:xfrm>
            <a:off x="1697304" y="8272574"/>
            <a:ext cx="3706800" cy="1436700"/>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i="1" lang="en-US" sz="2456">
                <a:solidFill>
                  <a:srgbClr val="000000"/>
                </a:solidFill>
                <a:latin typeface="Vollkorn"/>
                <a:ea typeface="Vollkorn"/>
                <a:cs typeface="Vollkorn"/>
                <a:sym typeface="Vollkorn"/>
              </a:rPr>
              <a:t>Khẳng định lựa chọn </a:t>
            </a:r>
            <a:endParaRPr i="1"/>
          </a:p>
          <a:p>
            <a:pPr indent="0" lvl="0" marL="0" marR="0" rtl="0" algn="ctr">
              <a:lnSpc>
                <a:spcPct val="140024"/>
              </a:lnSpc>
              <a:spcBef>
                <a:spcPts val="0"/>
              </a:spcBef>
              <a:spcAft>
                <a:spcPts val="0"/>
              </a:spcAft>
              <a:buNone/>
            </a:pPr>
            <a:r>
              <a:rPr i="1" lang="en-US" sz="2456">
                <a:solidFill>
                  <a:srgbClr val="000000"/>
                </a:solidFill>
                <a:latin typeface="Vollkorn"/>
                <a:ea typeface="Vollkorn"/>
                <a:cs typeface="Vollkorn"/>
                <a:sym typeface="Vollkorn"/>
              </a:rPr>
              <a:t>con đường cách mạng: </a:t>
            </a:r>
            <a:endParaRPr i="1"/>
          </a:p>
          <a:p>
            <a:pPr indent="0" lvl="0" marL="0" marR="0" rtl="0" algn="ctr">
              <a:lnSpc>
                <a:spcPct val="140024"/>
              </a:lnSpc>
              <a:spcBef>
                <a:spcPts val="0"/>
              </a:spcBef>
              <a:spcAft>
                <a:spcPts val="0"/>
              </a:spcAft>
              <a:buNone/>
            </a:pPr>
            <a:r>
              <a:rPr i="1" lang="en-US" sz="2456">
                <a:solidFill>
                  <a:srgbClr val="000000"/>
                </a:solidFill>
                <a:latin typeface="Vollkorn"/>
                <a:ea typeface="Vollkorn"/>
                <a:cs typeface="Vollkorn"/>
                <a:sym typeface="Vollkorn"/>
              </a:rPr>
              <a:t>con đường cách mạng vô sản</a:t>
            </a:r>
            <a:endParaRPr i="1"/>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89" name="Shape 489"/>
        <p:cNvGrpSpPr/>
        <p:nvPr/>
      </p:nvGrpSpPr>
      <p:grpSpPr>
        <a:xfrm>
          <a:off x="0" y="0"/>
          <a:ext cx="0" cy="0"/>
          <a:chOff x="0" y="0"/>
          <a:chExt cx="0" cy="0"/>
        </a:xfrm>
      </p:grpSpPr>
      <p:grpSp>
        <p:nvGrpSpPr>
          <p:cNvPr id="490" name="Google Shape;490;p18"/>
          <p:cNvGrpSpPr/>
          <p:nvPr/>
        </p:nvGrpSpPr>
        <p:grpSpPr>
          <a:xfrm>
            <a:off x="1028700" y="781811"/>
            <a:ext cx="16230600" cy="8302706"/>
            <a:chOff x="0" y="0"/>
            <a:chExt cx="21640800" cy="11070274"/>
          </a:xfrm>
        </p:grpSpPr>
        <p:sp>
          <p:nvSpPr>
            <p:cNvPr id="491" name="Google Shape;491;p18"/>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18"/>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18"/>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18"/>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5" name="Google Shape;495;p18"/>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18"/>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18"/>
          <p:cNvSpPr txBox="1"/>
          <p:nvPr/>
        </p:nvSpPr>
        <p:spPr>
          <a:xfrm>
            <a:off x="2324729" y="4260103"/>
            <a:ext cx="13655298" cy="1203247"/>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US" sz="6999">
                <a:solidFill>
                  <a:srgbClr val="5F1A1F"/>
                </a:solidFill>
                <a:latin typeface="Vollkorn"/>
                <a:ea typeface="Vollkorn"/>
                <a:cs typeface="Vollkorn"/>
                <a:sym typeface="Vollkorn"/>
              </a:rPr>
              <a:t>XIN CẢM ƠN!!!</a:t>
            </a:r>
            <a:endParaRPr/>
          </a:p>
        </p:txBody>
      </p:sp>
      <p:sp>
        <p:nvSpPr>
          <p:cNvPr id="498" name="Google Shape;498;p18"/>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18"/>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18"/>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8">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3D0"/>
        </a:solidFill>
      </p:bgPr>
    </p:bg>
    <p:spTree>
      <p:nvGrpSpPr>
        <p:cNvPr id="100" name="Shape 100"/>
        <p:cNvGrpSpPr/>
        <p:nvPr/>
      </p:nvGrpSpPr>
      <p:grpSpPr>
        <a:xfrm>
          <a:off x="0" y="0"/>
          <a:ext cx="0" cy="0"/>
          <a:chOff x="0" y="0"/>
          <a:chExt cx="0" cy="0"/>
        </a:xfrm>
      </p:grpSpPr>
      <p:grpSp>
        <p:nvGrpSpPr>
          <p:cNvPr id="101" name="Google Shape;101;p2"/>
          <p:cNvGrpSpPr/>
          <p:nvPr/>
        </p:nvGrpSpPr>
        <p:grpSpPr>
          <a:xfrm>
            <a:off x="1005194" y="2849558"/>
            <a:ext cx="16277654" cy="4587883"/>
            <a:chOff x="0" y="0"/>
            <a:chExt cx="21703540" cy="6117178"/>
          </a:xfrm>
        </p:grpSpPr>
        <p:sp>
          <p:nvSpPr>
            <p:cNvPr id="102" name="Google Shape;102;p2"/>
            <p:cNvSpPr/>
            <p:nvPr/>
          </p:nvSpPr>
          <p:spPr>
            <a:xfrm>
              <a:off x="625104" y="0"/>
              <a:ext cx="20390592" cy="6117178"/>
            </a:xfrm>
            <a:custGeom>
              <a:rect b="b" l="l" r="r" t="t"/>
              <a:pathLst>
                <a:path extrusionOk="0" h="6117178" w="20390592">
                  <a:moveTo>
                    <a:pt x="0" y="0"/>
                  </a:moveTo>
                  <a:lnTo>
                    <a:pt x="20390592" y="0"/>
                  </a:lnTo>
                  <a:lnTo>
                    <a:pt x="20390592" y="6117178"/>
                  </a:lnTo>
                  <a:lnTo>
                    <a:pt x="0" y="611717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03" name="Google Shape;103;p2"/>
            <p:cNvSpPr txBox="1"/>
            <p:nvPr/>
          </p:nvSpPr>
          <p:spPr>
            <a:xfrm>
              <a:off x="2176168" y="2306166"/>
              <a:ext cx="17288400" cy="1231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6000">
                  <a:solidFill>
                    <a:srgbClr val="FFFE1F"/>
                  </a:solidFill>
                  <a:latin typeface="Vollkorn"/>
                  <a:ea typeface="Vollkorn"/>
                  <a:cs typeface="Vollkorn"/>
                  <a:sym typeface="Vollkorn"/>
                </a:rPr>
                <a:t>Chương 1</a:t>
              </a:r>
              <a:endParaRPr i="1"/>
            </a:p>
          </p:txBody>
        </p:sp>
        <p:sp>
          <p:nvSpPr>
            <p:cNvPr id="104" name="Google Shape;104;p2"/>
            <p:cNvSpPr txBox="1"/>
            <p:nvPr/>
          </p:nvSpPr>
          <p:spPr>
            <a:xfrm>
              <a:off x="0" y="2391891"/>
              <a:ext cx="6825600" cy="162150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Đảng Cộng sản Việt Nam ra đời &amp; </a:t>
              </a:r>
              <a:endParaRPr i="1"/>
            </a:p>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Cương lĩnh chính trị đầu tiên </a:t>
              </a:r>
              <a:endParaRPr i="1"/>
            </a:p>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của Đảng (2/1930)</a:t>
              </a:r>
              <a:endParaRPr i="1"/>
            </a:p>
          </p:txBody>
        </p:sp>
        <p:sp>
          <p:nvSpPr>
            <p:cNvPr id="105" name="Google Shape;105;p2"/>
            <p:cNvSpPr txBox="1"/>
            <p:nvPr/>
          </p:nvSpPr>
          <p:spPr>
            <a:xfrm>
              <a:off x="14877940" y="2281032"/>
              <a:ext cx="6825600" cy="17775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Lãnh đạo quá trình đấu tranh </a:t>
              </a:r>
              <a:endParaRPr i="1"/>
            </a:p>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giành chính quyền </a:t>
              </a:r>
              <a:endParaRPr i="1"/>
            </a:p>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(1930 - 1945)</a:t>
              </a:r>
              <a:endParaRPr i="1"/>
            </a:p>
          </p:txBody>
        </p:sp>
      </p:grpSp>
      <p:sp>
        <p:nvSpPr>
          <p:cNvPr id="106" name="Google Shape;106;p2"/>
          <p:cNvSpPr txBox="1"/>
          <p:nvPr/>
        </p:nvSpPr>
        <p:spPr>
          <a:xfrm>
            <a:off x="2530826" y="1807692"/>
            <a:ext cx="25446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Bối cảnh lịch sử</a:t>
            </a:r>
            <a:endParaRPr i="1"/>
          </a:p>
        </p:txBody>
      </p:sp>
      <p:sp>
        <p:nvSpPr>
          <p:cNvPr id="107" name="Google Shape;107;p2"/>
          <p:cNvSpPr txBox="1"/>
          <p:nvPr/>
        </p:nvSpPr>
        <p:spPr>
          <a:xfrm>
            <a:off x="214844" y="2624710"/>
            <a:ext cx="71766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Nguyễn Ái Quốc chuẩn bị các điều kiện để thành lập Đảng</a:t>
            </a:r>
            <a:endParaRPr i="1"/>
          </a:p>
        </p:txBody>
      </p:sp>
      <p:sp>
        <p:nvSpPr>
          <p:cNvPr id="108" name="Google Shape;108;p2"/>
          <p:cNvSpPr txBox="1"/>
          <p:nvPr/>
        </p:nvSpPr>
        <p:spPr>
          <a:xfrm>
            <a:off x="214844" y="6658195"/>
            <a:ext cx="7176600" cy="1211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000000"/>
                </a:solidFill>
                <a:latin typeface="Vollkorn"/>
                <a:ea typeface="Vollkorn"/>
                <a:cs typeface="Vollkorn"/>
                <a:sym typeface="Vollkorn"/>
              </a:rPr>
              <a:t>Thành lập Đảng Cộng sản Việt Nam và Cương lĩnh chính trị đầu tiên của Đảng</a:t>
            </a:r>
            <a:endParaRPr i="1"/>
          </a:p>
        </p:txBody>
      </p:sp>
      <p:sp>
        <p:nvSpPr>
          <p:cNvPr id="109" name="Google Shape;109;p2"/>
          <p:cNvSpPr txBox="1"/>
          <p:nvPr/>
        </p:nvSpPr>
        <p:spPr>
          <a:xfrm>
            <a:off x="731015" y="8077310"/>
            <a:ext cx="6144300" cy="1211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000000"/>
                </a:solidFill>
                <a:latin typeface="Vollkorn"/>
                <a:ea typeface="Vollkorn"/>
                <a:cs typeface="Vollkorn"/>
                <a:sym typeface="Vollkorn"/>
              </a:rPr>
              <a:t>Ý nghĩa lịch sử của việc thành lập </a:t>
            </a:r>
            <a:endParaRPr i="1"/>
          </a:p>
          <a:p>
            <a:pPr indent="0" lvl="0" marL="0" marR="0" rtl="0" algn="ctr">
              <a:lnSpc>
                <a:spcPct val="140012"/>
              </a:lnSpc>
              <a:spcBef>
                <a:spcPts val="0"/>
              </a:spcBef>
              <a:spcAft>
                <a:spcPts val="0"/>
              </a:spcAft>
              <a:buNone/>
            </a:pPr>
            <a:r>
              <a:rPr b="1" i="1" lang="en-US" sz="3279">
                <a:solidFill>
                  <a:srgbClr val="000000"/>
                </a:solidFill>
                <a:latin typeface="Vollkorn"/>
                <a:ea typeface="Vollkorn"/>
                <a:cs typeface="Vollkorn"/>
                <a:sym typeface="Vollkorn"/>
              </a:rPr>
              <a:t>Đảng Cộng sản Việt Nam </a:t>
            </a:r>
            <a:endParaRPr i="1"/>
          </a:p>
        </p:txBody>
      </p:sp>
      <p:sp>
        <p:nvSpPr>
          <p:cNvPr id="110" name="Google Shape;110;p2"/>
          <p:cNvSpPr txBox="1"/>
          <p:nvPr/>
        </p:nvSpPr>
        <p:spPr>
          <a:xfrm>
            <a:off x="11601325" y="1507654"/>
            <a:ext cx="62409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Phong trào cách mạng 1930 - 1931 và </a:t>
            </a:r>
            <a:endParaRPr i="1"/>
          </a:p>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khôi phục phong trào 1932 - 1935</a:t>
            </a:r>
            <a:endParaRPr i="1"/>
          </a:p>
        </p:txBody>
      </p:sp>
      <p:sp>
        <p:nvSpPr>
          <p:cNvPr id="111" name="Google Shape;111;p2"/>
          <p:cNvSpPr txBox="1"/>
          <p:nvPr/>
        </p:nvSpPr>
        <p:spPr>
          <a:xfrm>
            <a:off x="12091882" y="3181867"/>
            <a:ext cx="52599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Phong trào dân chủ 1936 - 1939</a:t>
            </a:r>
            <a:endParaRPr i="1"/>
          </a:p>
        </p:txBody>
      </p:sp>
      <p:sp>
        <p:nvSpPr>
          <p:cNvPr id="112" name="Google Shape;112;p2"/>
          <p:cNvSpPr txBox="1"/>
          <p:nvPr/>
        </p:nvSpPr>
        <p:spPr>
          <a:xfrm>
            <a:off x="12273251" y="6648670"/>
            <a:ext cx="50787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Phong trào giải phóng dân tộc</a:t>
            </a:r>
            <a:endParaRPr i="1" sz="3379">
              <a:solidFill>
                <a:srgbClr val="000000"/>
              </a:solidFill>
              <a:latin typeface="Vollkorn"/>
              <a:ea typeface="Vollkorn"/>
              <a:cs typeface="Vollkorn"/>
              <a:sym typeface="Vollkorn"/>
            </a:endParaRPr>
          </a:p>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1939 - 1945</a:t>
            </a:r>
            <a:endParaRPr i="1"/>
          </a:p>
        </p:txBody>
      </p:sp>
      <p:sp>
        <p:nvSpPr>
          <p:cNvPr id="113" name="Google Shape;113;p2"/>
          <p:cNvSpPr txBox="1"/>
          <p:nvPr/>
        </p:nvSpPr>
        <p:spPr>
          <a:xfrm>
            <a:off x="11155689" y="8067785"/>
            <a:ext cx="71322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Tính chất, ý nghĩa và bài học kinh nghiệm của Cách mạng Tháng Tám 1945</a:t>
            </a:r>
            <a:endParaRPr i="1"/>
          </a:p>
        </p:txBody>
      </p:sp>
      <p:sp>
        <p:nvSpPr>
          <p:cNvPr id="114" name="Google Shape;114;p2"/>
          <p:cNvSpPr/>
          <p:nvPr/>
        </p:nvSpPr>
        <p:spPr>
          <a:xfrm>
            <a:off x="8330681" y="47838"/>
            <a:ext cx="1626638" cy="703461"/>
          </a:xfrm>
          <a:custGeom>
            <a:rect b="b" l="l" r="r" t="t"/>
            <a:pathLst>
              <a:path extrusionOk="0" h="703461" w="1626638">
                <a:moveTo>
                  <a:pt x="0" y="0"/>
                </a:moveTo>
                <a:lnTo>
                  <a:pt x="1626638" y="0"/>
                </a:lnTo>
                <a:lnTo>
                  <a:pt x="1626638" y="703461"/>
                </a:lnTo>
                <a:lnTo>
                  <a:pt x="0" y="703461"/>
                </a:lnTo>
                <a:lnTo>
                  <a:pt x="0" y="0"/>
                </a:lnTo>
                <a:close/>
              </a:path>
            </a:pathLst>
          </a:custGeom>
          <a:blipFill rotWithShape="1">
            <a:blip r:embed="rId4">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18" name="Shape 118"/>
        <p:cNvGrpSpPr/>
        <p:nvPr/>
      </p:nvGrpSpPr>
      <p:grpSpPr>
        <a:xfrm>
          <a:off x="0" y="0"/>
          <a:ext cx="0" cy="0"/>
          <a:chOff x="0" y="0"/>
          <a:chExt cx="0" cy="0"/>
        </a:xfrm>
      </p:grpSpPr>
      <p:sp>
        <p:nvSpPr>
          <p:cNvPr id="119" name="Google Shape;119;p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0" name="Google Shape;120;p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3"/>
          <p:cNvSpPr/>
          <p:nvPr/>
        </p:nvSpPr>
        <p:spPr>
          <a:xfrm>
            <a:off x="512255" y="2116850"/>
            <a:ext cx="2594440" cy="1044262"/>
          </a:xfrm>
          <a:custGeom>
            <a:rect b="b" l="l" r="r" t="t"/>
            <a:pathLst>
              <a:path extrusionOk="0" h="1044262" w="2594440">
                <a:moveTo>
                  <a:pt x="0" y="0"/>
                </a:moveTo>
                <a:lnTo>
                  <a:pt x="2594440" y="0"/>
                </a:lnTo>
                <a:lnTo>
                  <a:pt x="2594440" y="1044262"/>
                </a:lnTo>
                <a:lnTo>
                  <a:pt x="0" y="104426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2" name="Google Shape;122;p3"/>
          <p:cNvSpPr/>
          <p:nvPr/>
        </p:nvSpPr>
        <p:spPr>
          <a:xfrm flipH="1">
            <a:off x="3386892" y="4127591"/>
            <a:ext cx="7848803" cy="5229265"/>
          </a:xfrm>
          <a:custGeom>
            <a:rect b="b" l="l" r="r" t="t"/>
            <a:pathLst>
              <a:path extrusionOk="0" h="5229265" w="7848803">
                <a:moveTo>
                  <a:pt x="7848803" y="0"/>
                </a:moveTo>
                <a:lnTo>
                  <a:pt x="0" y="0"/>
                </a:lnTo>
                <a:lnTo>
                  <a:pt x="0" y="5229265"/>
                </a:lnTo>
                <a:lnTo>
                  <a:pt x="7848803" y="5229265"/>
                </a:lnTo>
                <a:lnTo>
                  <a:pt x="784880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3" name="Google Shape;123;p3"/>
          <p:cNvSpPr/>
          <p:nvPr/>
        </p:nvSpPr>
        <p:spPr>
          <a:xfrm>
            <a:off x="11235695" y="5717098"/>
            <a:ext cx="1353150" cy="1858544"/>
          </a:xfrm>
          <a:custGeom>
            <a:rect b="b" l="l" r="r" t="t"/>
            <a:pathLst>
              <a:path extrusionOk="0" h="1858544" w="1353150">
                <a:moveTo>
                  <a:pt x="0" y="0"/>
                </a:moveTo>
                <a:lnTo>
                  <a:pt x="1353150" y="0"/>
                </a:lnTo>
                <a:lnTo>
                  <a:pt x="1353150" y="1858544"/>
                </a:lnTo>
                <a:lnTo>
                  <a:pt x="0" y="185854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24" name="Google Shape;124;p3"/>
          <p:cNvGrpSpPr/>
          <p:nvPr/>
        </p:nvGrpSpPr>
        <p:grpSpPr>
          <a:xfrm>
            <a:off x="14513857" y="5371854"/>
            <a:ext cx="3095775" cy="2323775"/>
            <a:chOff x="0" y="0"/>
            <a:chExt cx="4127700" cy="3098366"/>
          </a:xfrm>
        </p:grpSpPr>
        <p:sp>
          <p:nvSpPr>
            <p:cNvPr id="125" name="Google Shape;125;p3"/>
            <p:cNvSpPr/>
            <p:nvPr/>
          </p:nvSpPr>
          <p:spPr>
            <a:xfrm>
              <a:off x="514617" y="0"/>
              <a:ext cx="3098366" cy="3098366"/>
            </a:xfrm>
            <a:custGeom>
              <a:rect b="b" l="l" r="r" t="t"/>
              <a:pathLst>
                <a:path extrusionOk="0" h="3098366" w="3098366">
                  <a:moveTo>
                    <a:pt x="0" y="0"/>
                  </a:moveTo>
                  <a:lnTo>
                    <a:pt x="3098367" y="0"/>
                  </a:lnTo>
                  <a:lnTo>
                    <a:pt x="3098367" y="3098366"/>
                  </a:lnTo>
                  <a:lnTo>
                    <a:pt x="0" y="309836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6" name="Google Shape;126;p3"/>
            <p:cNvSpPr txBox="1"/>
            <p:nvPr/>
          </p:nvSpPr>
          <p:spPr>
            <a:xfrm>
              <a:off x="0" y="889535"/>
              <a:ext cx="4127700" cy="1652400"/>
            </a:xfrm>
            <a:prstGeom prst="rect">
              <a:avLst/>
            </a:prstGeom>
            <a:noFill/>
            <a:ln>
              <a:noFill/>
            </a:ln>
          </p:spPr>
          <p:txBody>
            <a:bodyPr anchorCtr="0" anchor="t" bIns="0" lIns="0" spcFirstLastPara="1" rIns="0" wrap="square" tIns="0">
              <a:spAutoFit/>
            </a:bodyPr>
            <a:lstStyle/>
            <a:p>
              <a:pPr indent="0" lvl="0" marL="0" marR="0" rtl="0" algn="ctr">
                <a:lnSpc>
                  <a:spcPct val="139971"/>
                </a:lnSpc>
                <a:spcBef>
                  <a:spcPts val="0"/>
                </a:spcBef>
                <a:spcAft>
                  <a:spcPts val="0"/>
                </a:spcAft>
                <a:buNone/>
              </a:pPr>
              <a:r>
                <a:rPr b="1" i="1" lang="en-US" sz="2119">
                  <a:solidFill>
                    <a:srgbClr val="000000"/>
                  </a:solidFill>
                  <a:latin typeface="Vollkorn"/>
                  <a:ea typeface="Vollkorn"/>
                  <a:cs typeface="Vollkorn"/>
                  <a:sym typeface="Vollkorn"/>
                </a:rPr>
                <a:t>Hội Việt Nam</a:t>
              </a:r>
              <a:endParaRPr i="1"/>
            </a:p>
            <a:p>
              <a:pPr indent="0" lvl="0" marL="0" marR="0" rtl="0" algn="ctr">
                <a:lnSpc>
                  <a:spcPct val="139971"/>
                </a:lnSpc>
                <a:spcBef>
                  <a:spcPts val="0"/>
                </a:spcBef>
                <a:spcAft>
                  <a:spcPts val="0"/>
                </a:spcAft>
                <a:buNone/>
              </a:pPr>
              <a:r>
                <a:rPr b="1" i="1" lang="en-US" sz="2119">
                  <a:solidFill>
                    <a:srgbClr val="000000"/>
                  </a:solidFill>
                  <a:latin typeface="Vollkorn"/>
                  <a:ea typeface="Vollkorn"/>
                  <a:cs typeface="Vollkorn"/>
                  <a:sym typeface="Vollkorn"/>
                </a:rPr>
                <a:t> Cách mạng </a:t>
              </a:r>
              <a:endParaRPr i="1"/>
            </a:p>
            <a:p>
              <a:pPr indent="0" lvl="0" marL="0" marR="0" rtl="0" algn="ctr">
                <a:lnSpc>
                  <a:spcPct val="139971"/>
                </a:lnSpc>
                <a:spcBef>
                  <a:spcPts val="0"/>
                </a:spcBef>
                <a:spcAft>
                  <a:spcPts val="0"/>
                </a:spcAft>
                <a:buNone/>
              </a:pPr>
              <a:r>
                <a:rPr b="1" i="1" lang="en-US" sz="2119">
                  <a:solidFill>
                    <a:srgbClr val="000000"/>
                  </a:solidFill>
                  <a:latin typeface="Vollkorn"/>
                  <a:ea typeface="Vollkorn"/>
                  <a:cs typeface="Vollkorn"/>
                  <a:sym typeface="Vollkorn"/>
                </a:rPr>
                <a:t>Thanh niên</a:t>
              </a:r>
              <a:endParaRPr i="1"/>
            </a:p>
          </p:txBody>
        </p:sp>
      </p:grpSp>
      <p:sp>
        <p:nvSpPr>
          <p:cNvPr id="127" name="Google Shape;127;p3"/>
          <p:cNvSpPr/>
          <p:nvPr/>
        </p:nvSpPr>
        <p:spPr>
          <a:xfrm rot="5400000">
            <a:off x="13398390" y="5492989"/>
            <a:ext cx="832602" cy="2081506"/>
          </a:xfrm>
          <a:custGeom>
            <a:rect b="b" l="l" r="r" t="t"/>
            <a:pathLst>
              <a:path extrusionOk="0" h="2081506" w="832602">
                <a:moveTo>
                  <a:pt x="0" y="0"/>
                </a:moveTo>
                <a:lnTo>
                  <a:pt x="832603" y="0"/>
                </a:lnTo>
                <a:lnTo>
                  <a:pt x="832603" y="2081506"/>
                </a:lnTo>
                <a:lnTo>
                  <a:pt x="0" y="208150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8" name="Google Shape;128;p3"/>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129" name="Google Shape;129;p3"/>
          <p:cNvSpPr txBox="1"/>
          <p:nvPr/>
        </p:nvSpPr>
        <p:spPr>
          <a:xfrm>
            <a:off x="2032486" y="1287051"/>
            <a:ext cx="14426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130" name="Google Shape;130;p3"/>
          <p:cNvSpPr txBox="1"/>
          <p:nvPr/>
        </p:nvSpPr>
        <p:spPr>
          <a:xfrm>
            <a:off x="599902" y="2181815"/>
            <a:ext cx="2419200" cy="877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Các tổ chức cộng sản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ra đời</a:t>
            </a:r>
            <a:endParaRPr i="1"/>
          </a:p>
        </p:txBody>
      </p:sp>
      <p:sp>
        <p:nvSpPr>
          <p:cNvPr id="131" name="Google Shape;131;p3"/>
          <p:cNvSpPr txBox="1"/>
          <p:nvPr/>
        </p:nvSpPr>
        <p:spPr>
          <a:xfrm>
            <a:off x="-1790350" y="3937822"/>
            <a:ext cx="7413600" cy="22029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u="sng">
                <a:solidFill>
                  <a:srgbClr val="FFFFFF"/>
                </a:solidFill>
                <a:latin typeface="Vollkorn"/>
                <a:ea typeface="Vollkorn"/>
                <a:cs typeface="Vollkorn"/>
                <a:sym typeface="Vollkorn"/>
              </a:rPr>
              <a:t>Hình thức sơ khai</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Bỏ trốn tập thể</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Phá giao kèo, </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đưa đơn phản kháng</a:t>
            </a:r>
            <a:endParaRPr i="1"/>
          </a:p>
        </p:txBody>
      </p:sp>
      <p:sp>
        <p:nvSpPr>
          <p:cNvPr id="132" name="Google Shape;132;p3"/>
          <p:cNvSpPr txBox="1"/>
          <p:nvPr/>
        </p:nvSpPr>
        <p:spPr>
          <a:xfrm>
            <a:off x="4245058" y="6467067"/>
            <a:ext cx="2018100" cy="423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000000"/>
                </a:solidFill>
                <a:latin typeface="Vollkorn"/>
                <a:ea typeface="Vollkorn"/>
                <a:cs typeface="Vollkorn"/>
                <a:sym typeface="Vollkorn"/>
              </a:rPr>
              <a:t>Trước 1914</a:t>
            </a:r>
            <a:endParaRPr i="1"/>
          </a:p>
        </p:txBody>
      </p:sp>
      <p:sp>
        <p:nvSpPr>
          <p:cNvPr id="133" name="Google Shape;133;p3"/>
          <p:cNvSpPr txBox="1"/>
          <p:nvPr/>
        </p:nvSpPr>
        <p:spPr>
          <a:xfrm>
            <a:off x="6682302" y="6467067"/>
            <a:ext cx="2018100" cy="423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000000"/>
                </a:solidFill>
                <a:latin typeface="Vollkorn"/>
                <a:ea typeface="Vollkorn"/>
                <a:cs typeface="Vollkorn"/>
                <a:sym typeface="Vollkorn"/>
              </a:rPr>
              <a:t>1919-1925</a:t>
            </a:r>
            <a:endParaRPr i="1"/>
          </a:p>
        </p:txBody>
      </p:sp>
      <p:sp>
        <p:nvSpPr>
          <p:cNvPr id="134" name="Google Shape;134;p3"/>
          <p:cNvSpPr txBox="1"/>
          <p:nvPr/>
        </p:nvSpPr>
        <p:spPr>
          <a:xfrm>
            <a:off x="9119894" y="6467067"/>
            <a:ext cx="2018100" cy="423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000000"/>
                </a:solidFill>
                <a:latin typeface="Vollkorn"/>
                <a:ea typeface="Vollkorn"/>
                <a:cs typeface="Vollkorn"/>
                <a:sym typeface="Vollkorn"/>
              </a:rPr>
              <a:t>1926-1929</a:t>
            </a:r>
            <a:endParaRPr i="1"/>
          </a:p>
        </p:txBody>
      </p:sp>
      <p:sp>
        <p:nvSpPr>
          <p:cNvPr id="135" name="Google Shape;135;p3"/>
          <p:cNvSpPr txBox="1"/>
          <p:nvPr/>
        </p:nvSpPr>
        <p:spPr>
          <a:xfrm>
            <a:off x="110379" y="7627812"/>
            <a:ext cx="7413600" cy="22029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u="sng">
                <a:solidFill>
                  <a:srgbClr val="FFFFFF"/>
                </a:solidFill>
                <a:latin typeface="Vollkorn"/>
                <a:ea typeface="Vollkorn"/>
                <a:cs typeface="Vollkorn"/>
                <a:sym typeface="Vollkorn"/>
              </a:rPr>
              <a:t>Hình thức phát triển </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Phổ biến bãi công</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Quy mô lớn và </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thời gian dài</a:t>
            </a:r>
            <a:endParaRPr i="1"/>
          </a:p>
        </p:txBody>
      </p:sp>
      <p:sp>
        <p:nvSpPr>
          <p:cNvPr id="136" name="Google Shape;136;p3"/>
          <p:cNvSpPr txBox="1"/>
          <p:nvPr/>
        </p:nvSpPr>
        <p:spPr>
          <a:xfrm>
            <a:off x="3041820" y="3847937"/>
            <a:ext cx="7413600" cy="22029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u="sng">
                <a:solidFill>
                  <a:srgbClr val="FFFFFF"/>
                </a:solidFill>
                <a:latin typeface="Vollkorn"/>
                <a:ea typeface="Vollkorn"/>
                <a:cs typeface="Vollkorn"/>
                <a:sym typeface="Vollkorn"/>
              </a:rPr>
              <a:t>Mang tính chính trị sâu sắc</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Có sự lãnh đạo</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Có sự liên kết</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Có sức lôi cuốn</a:t>
            </a:r>
            <a:endParaRPr i="1"/>
          </a:p>
        </p:txBody>
      </p:sp>
      <p:sp>
        <p:nvSpPr>
          <p:cNvPr id="137" name="Google Shape;137;p3"/>
          <p:cNvSpPr txBox="1"/>
          <p:nvPr/>
        </p:nvSpPr>
        <p:spPr>
          <a:xfrm>
            <a:off x="9658470" y="4632003"/>
            <a:ext cx="2593200" cy="9003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i="1" lang="en-US" sz="2437">
                <a:solidFill>
                  <a:srgbClr val="FFFFFF"/>
                </a:solidFill>
                <a:latin typeface="Vollkorn"/>
                <a:ea typeface="Vollkorn"/>
                <a:cs typeface="Vollkorn"/>
                <a:sym typeface="Vollkorn"/>
              </a:rPr>
              <a:t>1928 - 1929 gấp </a:t>
            </a:r>
            <a:endParaRPr i="1"/>
          </a:p>
          <a:p>
            <a:pPr indent="0" lvl="0" marL="0" marR="0" rtl="0" algn="ctr">
              <a:lnSpc>
                <a:spcPct val="140008"/>
              </a:lnSpc>
              <a:spcBef>
                <a:spcPts val="0"/>
              </a:spcBef>
              <a:spcAft>
                <a:spcPts val="0"/>
              </a:spcAft>
              <a:buNone/>
            </a:pPr>
            <a:r>
              <a:rPr i="1" lang="en-US" sz="2437">
                <a:solidFill>
                  <a:srgbClr val="FFFFFF"/>
                </a:solidFill>
                <a:latin typeface="Vollkorn"/>
                <a:ea typeface="Vollkorn"/>
                <a:cs typeface="Vollkorn"/>
                <a:sym typeface="Vollkorn"/>
              </a:rPr>
              <a:t>2.5 lần 1926 - 1927</a:t>
            </a:r>
            <a:endParaRPr i="1"/>
          </a:p>
        </p:txBody>
      </p:sp>
      <p:sp>
        <p:nvSpPr>
          <p:cNvPr id="138" name="Google Shape;138;p3"/>
          <p:cNvSpPr txBox="1"/>
          <p:nvPr/>
        </p:nvSpPr>
        <p:spPr>
          <a:xfrm>
            <a:off x="1528586" y="3268282"/>
            <a:ext cx="9913500" cy="4698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i="1" lang="en-US" sz="3052">
                <a:solidFill>
                  <a:srgbClr val="FFFE1F"/>
                </a:solidFill>
                <a:latin typeface="Vollkorn"/>
                <a:ea typeface="Vollkorn"/>
                <a:cs typeface="Vollkorn"/>
                <a:sym typeface="Vollkorn"/>
              </a:rPr>
              <a:t>Sự phát triển của phong trào yêu nước theo khuynh hướng vô sản</a:t>
            </a:r>
            <a:endParaRPr i="1"/>
          </a:p>
        </p:txBody>
      </p:sp>
      <p:sp>
        <p:nvSpPr>
          <p:cNvPr id="139" name="Google Shape;139;p3"/>
          <p:cNvSpPr txBox="1"/>
          <p:nvPr/>
        </p:nvSpPr>
        <p:spPr>
          <a:xfrm>
            <a:off x="13261514" y="6892457"/>
            <a:ext cx="1992000" cy="1425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i="1" lang="en-US" sz="2437">
                <a:solidFill>
                  <a:srgbClr val="FFFFFF"/>
                </a:solidFill>
                <a:latin typeface="Vollkorn"/>
                <a:ea typeface="Vollkorn"/>
                <a:cs typeface="Vollkorn"/>
                <a:sym typeface="Vollkorn"/>
              </a:rPr>
              <a:t>Không còn </a:t>
            </a:r>
            <a:endParaRPr i="1"/>
          </a:p>
          <a:p>
            <a:pPr indent="0" lvl="0" marL="0" marR="0" rtl="0" algn="ctr">
              <a:lnSpc>
                <a:spcPct val="140008"/>
              </a:lnSpc>
              <a:spcBef>
                <a:spcPts val="0"/>
              </a:spcBef>
              <a:spcAft>
                <a:spcPts val="0"/>
              </a:spcAft>
              <a:buNone/>
            </a:pPr>
            <a:r>
              <a:rPr i="1" lang="en-US" sz="2437">
                <a:solidFill>
                  <a:srgbClr val="FFFFFF"/>
                </a:solidFill>
                <a:latin typeface="Vollkorn"/>
                <a:ea typeface="Vollkorn"/>
                <a:cs typeface="Vollkorn"/>
                <a:sym typeface="Vollkorn"/>
              </a:rPr>
              <a:t>thích hợp và </a:t>
            </a:r>
            <a:endParaRPr i="1"/>
          </a:p>
          <a:p>
            <a:pPr indent="0" lvl="0" marL="0" marR="0" rtl="0" algn="ctr">
              <a:lnSpc>
                <a:spcPct val="140008"/>
              </a:lnSpc>
              <a:spcBef>
                <a:spcPts val="0"/>
              </a:spcBef>
              <a:spcAft>
                <a:spcPts val="0"/>
              </a:spcAft>
              <a:buNone/>
            </a:pPr>
            <a:r>
              <a:rPr i="1" lang="en-US" sz="2437">
                <a:solidFill>
                  <a:srgbClr val="FFFFFF"/>
                </a:solidFill>
                <a:latin typeface="Vollkorn"/>
                <a:ea typeface="Vollkorn"/>
                <a:cs typeface="Vollkorn"/>
                <a:sym typeface="Vollkorn"/>
              </a:rPr>
              <a:t>đủ sức lãnh đạo</a:t>
            </a:r>
            <a:endParaRPr i="1"/>
          </a:p>
        </p:txBody>
      </p:sp>
      <p:sp>
        <p:nvSpPr>
          <p:cNvPr id="140" name="Google Shape;140;p3"/>
          <p:cNvSpPr txBox="1"/>
          <p:nvPr/>
        </p:nvSpPr>
        <p:spPr>
          <a:xfrm>
            <a:off x="14257584" y="2903270"/>
            <a:ext cx="3605400" cy="14256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i="1" lang="en-US" sz="2437">
                <a:solidFill>
                  <a:srgbClr val="FFFFFF"/>
                </a:solidFill>
                <a:latin typeface="Vollkorn"/>
                <a:ea typeface="Vollkorn"/>
                <a:cs typeface="Vollkorn"/>
                <a:sym typeface="Vollkorn"/>
              </a:rPr>
              <a:t>Kỳ bộ Bắc Kỳ thành lập</a:t>
            </a:r>
            <a:endParaRPr i="1"/>
          </a:p>
          <a:p>
            <a:pPr indent="0" lvl="0" marL="0" marR="0" rtl="0" algn="ctr">
              <a:lnSpc>
                <a:spcPct val="140008"/>
              </a:lnSpc>
              <a:spcBef>
                <a:spcPts val="0"/>
              </a:spcBef>
              <a:spcAft>
                <a:spcPts val="0"/>
              </a:spcAft>
              <a:buNone/>
            </a:pPr>
            <a:r>
              <a:rPr i="1" lang="en-US" sz="2437">
                <a:solidFill>
                  <a:srgbClr val="FFFFFF"/>
                </a:solidFill>
                <a:latin typeface="Vollkorn"/>
                <a:ea typeface="Vollkorn"/>
                <a:cs typeface="Vollkorn"/>
                <a:sym typeface="Vollkorn"/>
              </a:rPr>
              <a:t> chi bộ cộng sản đầu tiên</a:t>
            </a:r>
            <a:endParaRPr i="1"/>
          </a:p>
          <a:p>
            <a:pPr indent="0" lvl="0" marL="0" marR="0" rtl="0" algn="ctr">
              <a:lnSpc>
                <a:spcPct val="140008"/>
              </a:lnSpc>
              <a:spcBef>
                <a:spcPts val="0"/>
              </a:spcBef>
              <a:spcAft>
                <a:spcPts val="0"/>
              </a:spcAft>
              <a:buNone/>
            </a:pPr>
            <a:r>
              <a:rPr i="1" lang="en-US" sz="2437">
                <a:solidFill>
                  <a:srgbClr val="FFFFFF"/>
                </a:solidFill>
                <a:latin typeface="Vollkorn"/>
                <a:ea typeface="Vollkorn"/>
                <a:cs typeface="Vollkorn"/>
                <a:sym typeface="Vollkorn"/>
              </a:rPr>
              <a:t>3/1929</a:t>
            </a:r>
            <a:endParaRPr i="1"/>
          </a:p>
        </p:txBody>
      </p:sp>
      <p:sp>
        <p:nvSpPr>
          <p:cNvPr id="141" name="Google Shape;141;p3"/>
          <p:cNvSpPr/>
          <p:nvPr/>
        </p:nvSpPr>
        <p:spPr>
          <a:xfrm>
            <a:off x="15694228" y="4457700"/>
            <a:ext cx="838200" cy="685800"/>
          </a:xfrm>
          <a:prstGeom prst="upArrow">
            <a:avLst>
              <a:gd fmla="val 50000" name="adj1"/>
              <a:gd fmla="val 50000" name="adj2"/>
            </a:avLst>
          </a:prstGeom>
          <a:solidFill>
            <a:srgbClr val="FFFF00"/>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1800">
              <a:solidFill>
                <a:schemeClr val="lt1"/>
              </a:solidFill>
              <a:latin typeface="Calibri"/>
              <a:ea typeface="Calibri"/>
              <a:cs typeface="Calibri"/>
              <a:sym typeface="Calibri"/>
            </a:endParaRPr>
          </a:p>
        </p:txBody>
      </p:sp>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45" name="Shape 145"/>
        <p:cNvGrpSpPr/>
        <p:nvPr/>
      </p:nvGrpSpPr>
      <p:grpSpPr>
        <a:xfrm>
          <a:off x="0" y="0"/>
          <a:ext cx="0" cy="0"/>
          <a:chOff x="0" y="0"/>
          <a:chExt cx="0" cy="0"/>
        </a:xfrm>
      </p:grpSpPr>
      <p:sp>
        <p:nvSpPr>
          <p:cNvPr id="146" name="Google Shape;146;p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4"/>
          <p:cNvSpPr/>
          <p:nvPr/>
        </p:nvSpPr>
        <p:spPr>
          <a:xfrm>
            <a:off x="512255" y="2116850"/>
            <a:ext cx="2594440" cy="1044262"/>
          </a:xfrm>
          <a:custGeom>
            <a:rect b="b" l="l" r="r" t="t"/>
            <a:pathLst>
              <a:path extrusionOk="0" h="1044262" w="2594440">
                <a:moveTo>
                  <a:pt x="0" y="0"/>
                </a:moveTo>
                <a:lnTo>
                  <a:pt x="2594440" y="0"/>
                </a:lnTo>
                <a:lnTo>
                  <a:pt x="2594440" y="1044262"/>
                </a:lnTo>
                <a:lnTo>
                  <a:pt x="0" y="104426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4"/>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150" name="Google Shape;150;p4"/>
          <p:cNvSpPr txBox="1"/>
          <p:nvPr/>
        </p:nvSpPr>
        <p:spPr>
          <a:xfrm>
            <a:off x="2032486" y="1287051"/>
            <a:ext cx="142743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151" name="Google Shape;151;p4"/>
          <p:cNvSpPr txBox="1"/>
          <p:nvPr/>
        </p:nvSpPr>
        <p:spPr>
          <a:xfrm>
            <a:off x="599902" y="2181815"/>
            <a:ext cx="2419200" cy="877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Các tổ chức cộng sản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ra đời</a:t>
            </a:r>
            <a:endParaRPr i="1"/>
          </a:p>
        </p:txBody>
      </p:sp>
      <p:sp>
        <p:nvSpPr>
          <p:cNvPr id="152" name="Google Shape;152;p4"/>
          <p:cNvSpPr/>
          <p:nvPr/>
        </p:nvSpPr>
        <p:spPr>
          <a:xfrm>
            <a:off x="2905524" y="2955023"/>
            <a:ext cx="3058677" cy="6405606"/>
          </a:xfrm>
          <a:custGeom>
            <a:rect b="b" l="l" r="r" t="t"/>
            <a:pathLst>
              <a:path extrusionOk="0" h="6405606" w="3058677">
                <a:moveTo>
                  <a:pt x="0" y="0"/>
                </a:moveTo>
                <a:lnTo>
                  <a:pt x="3058677" y="0"/>
                </a:lnTo>
                <a:lnTo>
                  <a:pt x="3058677" y="6405606"/>
                </a:lnTo>
                <a:lnTo>
                  <a:pt x="0" y="640560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4"/>
          <p:cNvSpPr/>
          <p:nvPr/>
        </p:nvSpPr>
        <p:spPr>
          <a:xfrm>
            <a:off x="6278489" y="5320430"/>
            <a:ext cx="1265433" cy="834757"/>
          </a:xfrm>
          <a:custGeom>
            <a:rect b="b" l="l" r="r" t="t"/>
            <a:pathLst>
              <a:path extrusionOk="0" h="834757" w="1265433">
                <a:moveTo>
                  <a:pt x="0" y="0"/>
                </a:moveTo>
                <a:lnTo>
                  <a:pt x="1265433" y="0"/>
                </a:lnTo>
                <a:lnTo>
                  <a:pt x="1265433" y="834757"/>
                </a:lnTo>
                <a:lnTo>
                  <a:pt x="0" y="834757"/>
                </a:lnTo>
                <a:lnTo>
                  <a:pt x="0" y="0"/>
                </a:lnTo>
                <a:close/>
              </a:path>
            </a:pathLst>
          </a:custGeom>
          <a:blipFill rotWithShape="1">
            <a:blip r:embed="rId6">
              <a:alphaModFix/>
            </a:blip>
            <a:stretch>
              <a:fillRect b="-35650" l="0" r="-4147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4"/>
          <p:cNvSpPr txBox="1"/>
          <p:nvPr/>
        </p:nvSpPr>
        <p:spPr>
          <a:xfrm>
            <a:off x="2639454" y="8082800"/>
            <a:ext cx="7565024" cy="718145"/>
          </a:xfrm>
          <a:prstGeom prst="rect">
            <a:avLst/>
          </a:prstGeom>
          <a:noFill/>
          <a:ln>
            <a:noFill/>
          </a:ln>
        </p:spPr>
        <p:txBody>
          <a:bodyPr anchorCtr="0" anchor="t" bIns="0" lIns="0" spcFirstLastPara="1" rIns="0" wrap="square" tIns="0">
            <a:spAutoFit/>
          </a:bodyPr>
          <a:lstStyle/>
          <a:p>
            <a:pPr indent="0" lvl="0" marL="0" marR="0" rtl="0" algn="ctr">
              <a:lnSpc>
                <a:spcPct val="139980"/>
              </a:lnSpc>
              <a:spcBef>
                <a:spcPts val="0"/>
              </a:spcBef>
              <a:spcAft>
                <a:spcPts val="0"/>
              </a:spcAft>
              <a:buNone/>
            </a:pPr>
            <a:r>
              <a:rPr lang="en-US" sz="2006">
                <a:solidFill>
                  <a:srgbClr val="FFFFFF"/>
                </a:solidFill>
                <a:latin typeface="Vollkorn"/>
                <a:ea typeface="Vollkorn"/>
                <a:cs typeface="Vollkorn"/>
                <a:sym typeface="Vollkorn"/>
              </a:rPr>
              <a:t>11/1929</a:t>
            </a:r>
            <a:endParaRPr/>
          </a:p>
          <a:p>
            <a:pPr indent="0" lvl="0" marL="0" marR="0" rtl="0" algn="ctr">
              <a:lnSpc>
                <a:spcPct val="139980"/>
              </a:lnSpc>
              <a:spcBef>
                <a:spcPts val="0"/>
              </a:spcBef>
              <a:spcAft>
                <a:spcPts val="0"/>
              </a:spcAft>
              <a:buNone/>
            </a:pPr>
            <a:r>
              <a:rPr lang="en-US" sz="2006">
                <a:solidFill>
                  <a:srgbClr val="FFFFFF"/>
                </a:solidFill>
                <a:latin typeface="Vollkorn"/>
                <a:ea typeface="Vollkorn"/>
                <a:cs typeface="Vollkorn"/>
                <a:sym typeface="Vollkorn"/>
              </a:rPr>
              <a:t>An Nam cộng sản Đảng</a:t>
            </a:r>
            <a:endParaRPr sz="2006">
              <a:solidFill>
                <a:srgbClr val="FFFFFF"/>
              </a:solidFill>
              <a:latin typeface="Vollkorn"/>
              <a:ea typeface="Vollkorn"/>
              <a:cs typeface="Vollkorn"/>
              <a:sym typeface="Vollkorn"/>
            </a:endParaRPr>
          </a:p>
        </p:txBody>
      </p:sp>
      <p:sp>
        <p:nvSpPr>
          <p:cNvPr id="155" name="Google Shape;155;p4"/>
          <p:cNvSpPr/>
          <p:nvPr/>
        </p:nvSpPr>
        <p:spPr>
          <a:xfrm>
            <a:off x="6648779" y="8021967"/>
            <a:ext cx="1790286" cy="1132356"/>
          </a:xfrm>
          <a:custGeom>
            <a:rect b="b" l="l" r="r" t="t"/>
            <a:pathLst>
              <a:path extrusionOk="0" h="1132356" w="1790286">
                <a:moveTo>
                  <a:pt x="0" y="0"/>
                </a:moveTo>
                <a:lnTo>
                  <a:pt x="1790286" y="0"/>
                </a:lnTo>
                <a:lnTo>
                  <a:pt x="1790286" y="1132357"/>
                </a:lnTo>
                <a:lnTo>
                  <a:pt x="0" y="113235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6" name="Google Shape;156;p4"/>
          <p:cNvSpPr/>
          <p:nvPr/>
        </p:nvSpPr>
        <p:spPr>
          <a:xfrm>
            <a:off x="3994274" y="3841168"/>
            <a:ext cx="831041" cy="831041"/>
          </a:xfrm>
          <a:custGeom>
            <a:rect b="b" l="l" r="r" t="t"/>
            <a:pathLst>
              <a:path extrusionOk="0" h="831041" w="831041">
                <a:moveTo>
                  <a:pt x="0" y="0"/>
                </a:moveTo>
                <a:lnTo>
                  <a:pt x="831042" y="0"/>
                </a:lnTo>
                <a:lnTo>
                  <a:pt x="831042" y="831042"/>
                </a:lnTo>
                <a:lnTo>
                  <a:pt x="0" y="83104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4"/>
          <p:cNvSpPr/>
          <p:nvPr/>
        </p:nvSpPr>
        <p:spPr>
          <a:xfrm>
            <a:off x="4825316" y="5851584"/>
            <a:ext cx="831041" cy="831041"/>
          </a:xfrm>
          <a:custGeom>
            <a:rect b="b" l="l" r="r" t="t"/>
            <a:pathLst>
              <a:path extrusionOk="0" h="831041" w="831041">
                <a:moveTo>
                  <a:pt x="0" y="0"/>
                </a:moveTo>
                <a:lnTo>
                  <a:pt x="831041" y="0"/>
                </a:lnTo>
                <a:lnTo>
                  <a:pt x="831041" y="831041"/>
                </a:lnTo>
                <a:lnTo>
                  <a:pt x="0" y="83104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4"/>
          <p:cNvSpPr/>
          <p:nvPr/>
        </p:nvSpPr>
        <p:spPr>
          <a:xfrm>
            <a:off x="4409795" y="8146128"/>
            <a:ext cx="662029" cy="662029"/>
          </a:xfrm>
          <a:custGeom>
            <a:rect b="b" l="l" r="r" t="t"/>
            <a:pathLst>
              <a:path extrusionOk="0" h="662029" w="662029">
                <a:moveTo>
                  <a:pt x="0" y="0"/>
                </a:moveTo>
                <a:lnTo>
                  <a:pt x="662029" y="0"/>
                </a:lnTo>
                <a:lnTo>
                  <a:pt x="662029" y="662029"/>
                </a:lnTo>
                <a:lnTo>
                  <a:pt x="0" y="662029"/>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4"/>
          <p:cNvSpPr/>
          <p:nvPr/>
        </p:nvSpPr>
        <p:spPr>
          <a:xfrm>
            <a:off x="12574731" y="4880443"/>
            <a:ext cx="2554766" cy="2549488"/>
          </a:xfrm>
          <a:custGeom>
            <a:rect b="b" l="l" r="r" t="t"/>
            <a:pathLst>
              <a:path extrusionOk="0" h="2549488" w="2554766">
                <a:moveTo>
                  <a:pt x="0" y="0"/>
                </a:moveTo>
                <a:lnTo>
                  <a:pt x="2554766" y="0"/>
                </a:lnTo>
                <a:lnTo>
                  <a:pt x="2554766" y="2549487"/>
                </a:lnTo>
                <a:lnTo>
                  <a:pt x="0" y="2549487"/>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4"/>
          <p:cNvSpPr txBox="1"/>
          <p:nvPr/>
        </p:nvSpPr>
        <p:spPr>
          <a:xfrm>
            <a:off x="2517232" y="3972359"/>
            <a:ext cx="7565100" cy="741000"/>
          </a:xfrm>
          <a:prstGeom prst="rect">
            <a:avLst/>
          </a:prstGeom>
          <a:noFill/>
          <a:ln>
            <a:noFill/>
          </a:ln>
        </p:spPr>
        <p:txBody>
          <a:bodyPr anchorCtr="0" anchor="t" bIns="0" lIns="0" spcFirstLastPara="1" rIns="0" wrap="square" tIns="0">
            <a:spAutoFit/>
          </a:bodyPr>
          <a:lstStyle/>
          <a:p>
            <a:pPr indent="0" lvl="0" marL="0" marR="0" rtl="0" algn="ctr">
              <a:lnSpc>
                <a:spcPct val="139980"/>
              </a:lnSpc>
              <a:spcBef>
                <a:spcPts val="0"/>
              </a:spcBef>
              <a:spcAft>
                <a:spcPts val="0"/>
              </a:spcAft>
              <a:buNone/>
            </a:pPr>
            <a:r>
              <a:rPr i="1" lang="en-US" sz="2006">
                <a:solidFill>
                  <a:srgbClr val="FFFFFF"/>
                </a:solidFill>
                <a:latin typeface="Vollkorn"/>
                <a:ea typeface="Vollkorn"/>
                <a:cs typeface="Vollkorn"/>
                <a:sym typeface="Vollkorn"/>
              </a:rPr>
              <a:t>17/6/1929 </a:t>
            </a:r>
            <a:endParaRPr i="1"/>
          </a:p>
          <a:p>
            <a:pPr indent="0" lvl="0" marL="0" marR="0" rtl="0" algn="ctr">
              <a:lnSpc>
                <a:spcPct val="139980"/>
              </a:lnSpc>
              <a:spcBef>
                <a:spcPts val="0"/>
              </a:spcBef>
              <a:spcAft>
                <a:spcPts val="0"/>
              </a:spcAft>
              <a:buNone/>
            </a:pPr>
            <a:r>
              <a:rPr i="1" lang="en-US" sz="2006">
                <a:solidFill>
                  <a:srgbClr val="FFFFFF"/>
                </a:solidFill>
                <a:latin typeface="Vollkorn"/>
                <a:ea typeface="Vollkorn"/>
                <a:cs typeface="Vollkorn"/>
                <a:sym typeface="Vollkorn"/>
              </a:rPr>
              <a:t>Đông Dương cộng sản Đảng</a:t>
            </a:r>
            <a:endParaRPr i="1"/>
          </a:p>
        </p:txBody>
      </p:sp>
      <p:sp>
        <p:nvSpPr>
          <p:cNvPr id="161" name="Google Shape;161;p4"/>
          <p:cNvSpPr txBox="1"/>
          <p:nvPr/>
        </p:nvSpPr>
        <p:spPr>
          <a:xfrm>
            <a:off x="5854792" y="5803959"/>
            <a:ext cx="4227600" cy="741000"/>
          </a:xfrm>
          <a:prstGeom prst="rect">
            <a:avLst/>
          </a:prstGeom>
          <a:noFill/>
          <a:ln>
            <a:noFill/>
          </a:ln>
        </p:spPr>
        <p:txBody>
          <a:bodyPr anchorCtr="0" anchor="t" bIns="0" lIns="0" spcFirstLastPara="1" rIns="0" wrap="square" tIns="0">
            <a:spAutoFit/>
          </a:bodyPr>
          <a:lstStyle/>
          <a:p>
            <a:pPr indent="0" lvl="0" marL="0" marR="0" rtl="0" algn="ctr">
              <a:lnSpc>
                <a:spcPct val="139980"/>
              </a:lnSpc>
              <a:spcBef>
                <a:spcPts val="0"/>
              </a:spcBef>
              <a:spcAft>
                <a:spcPts val="0"/>
              </a:spcAft>
              <a:buNone/>
            </a:pPr>
            <a:r>
              <a:rPr i="1" lang="en-US" sz="2006">
                <a:solidFill>
                  <a:srgbClr val="FFFFFF"/>
                </a:solidFill>
                <a:latin typeface="Vollkorn"/>
                <a:ea typeface="Vollkorn"/>
                <a:cs typeface="Vollkorn"/>
                <a:sym typeface="Vollkorn"/>
              </a:rPr>
              <a:t>Phân tử tiên tiến của Tân Việt thành lập Đông Dương cộng sản liên đoàn (9/1929)</a:t>
            </a:r>
            <a:endParaRPr i="1"/>
          </a:p>
        </p:txBody>
      </p:sp>
      <p:sp>
        <p:nvSpPr>
          <p:cNvPr id="162" name="Google Shape;162;p4"/>
          <p:cNvSpPr txBox="1"/>
          <p:nvPr/>
        </p:nvSpPr>
        <p:spPr>
          <a:xfrm>
            <a:off x="5656357" y="2572306"/>
            <a:ext cx="7565100" cy="456900"/>
          </a:xfrm>
          <a:prstGeom prst="rect">
            <a:avLst/>
          </a:prstGeom>
          <a:noFill/>
          <a:ln>
            <a:noFill/>
          </a:ln>
        </p:spPr>
        <p:txBody>
          <a:bodyPr anchorCtr="0" anchor="t" bIns="0" lIns="0" spcFirstLastPara="1" rIns="0" wrap="square" tIns="0">
            <a:spAutoFit/>
          </a:bodyPr>
          <a:lstStyle/>
          <a:p>
            <a:pPr indent="0" lvl="0" marL="0" marR="0" rtl="0" algn="ctr">
              <a:lnSpc>
                <a:spcPct val="139979"/>
              </a:lnSpc>
              <a:spcBef>
                <a:spcPts val="0"/>
              </a:spcBef>
              <a:spcAft>
                <a:spcPts val="0"/>
              </a:spcAft>
              <a:buNone/>
            </a:pPr>
            <a:r>
              <a:rPr i="1" lang="en-US" sz="2969">
                <a:solidFill>
                  <a:srgbClr val="FFFE1F"/>
                </a:solidFill>
                <a:latin typeface="Vollkorn"/>
                <a:ea typeface="Vollkorn"/>
                <a:cs typeface="Vollkorn"/>
                <a:sym typeface="Vollkorn"/>
              </a:rPr>
              <a:t>Nửa cuối năm 1929</a:t>
            </a:r>
            <a:endParaRPr i="1"/>
          </a:p>
        </p:txBody>
      </p:sp>
      <p:cxnSp>
        <p:nvCxnSpPr>
          <p:cNvPr id="163" name="Google Shape;163;p4"/>
          <p:cNvCxnSpPr/>
          <p:nvPr/>
        </p:nvCxnSpPr>
        <p:spPr>
          <a:xfrm>
            <a:off x="8077933" y="4555056"/>
            <a:ext cx="4496798" cy="1600130"/>
          </a:xfrm>
          <a:prstGeom prst="straightConnector1">
            <a:avLst/>
          </a:prstGeom>
          <a:noFill/>
          <a:ln cap="flat" cmpd="sng" w="76200">
            <a:solidFill>
              <a:srgbClr val="FFDE59"/>
            </a:solidFill>
            <a:prstDash val="solid"/>
            <a:round/>
            <a:headEnd len="sm" w="sm" type="none"/>
            <a:tailEnd len="med" w="med" type="stealth"/>
          </a:ln>
        </p:spPr>
      </p:cxnSp>
      <p:cxnSp>
        <p:nvCxnSpPr>
          <p:cNvPr id="164" name="Google Shape;164;p4"/>
          <p:cNvCxnSpPr/>
          <p:nvPr/>
        </p:nvCxnSpPr>
        <p:spPr>
          <a:xfrm flipH="1" rot="10800000">
            <a:off x="10082256" y="6155187"/>
            <a:ext cx="2492476" cy="23266"/>
          </a:xfrm>
          <a:prstGeom prst="straightConnector1">
            <a:avLst/>
          </a:prstGeom>
          <a:noFill/>
          <a:ln cap="flat" cmpd="sng" w="76200">
            <a:solidFill>
              <a:srgbClr val="FFDE59"/>
            </a:solidFill>
            <a:prstDash val="solid"/>
            <a:round/>
            <a:headEnd len="sm" w="sm" type="none"/>
            <a:tailEnd len="med" w="med" type="stealth"/>
          </a:ln>
        </p:spPr>
      </p:cxnSp>
      <p:cxnSp>
        <p:nvCxnSpPr>
          <p:cNvPr id="165" name="Google Shape;165;p4"/>
          <p:cNvCxnSpPr/>
          <p:nvPr/>
        </p:nvCxnSpPr>
        <p:spPr>
          <a:xfrm flipH="1" rot="10800000">
            <a:off x="8325014" y="6155187"/>
            <a:ext cx="4249717" cy="2118828"/>
          </a:xfrm>
          <a:prstGeom prst="straightConnector1">
            <a:avLst/>
          </a:prstGeom>
          <a:noFill/>
          <a:ln cap="flat" cmpd="sng" w="76200">
            <a:solidFill>
              <a:srgbClr val="FFDE59"/>
            </a:solidFill>
            <a:prstDash val="solid"/>
            <a:round/>
            <a:headEnd len="sm" w="sm" type="none"/>
            <a:tailEnd len="med" w="med" type="stealth"/>
          </a:ln>
        </p:spPr>
      </p:cxnSp>
      <p:sp>
        <p:nvSpPr>
          <p:cNvPr id="166" name="Google Shape;166;p4"/>
          <p:cNvSpPr txBox="1"/>
          <p:nvPr/>
        </p:nvSpPr>
        <p:spPr>
          <a:xfrm>
            <a:off x="11738382" y="3882195"/>
            <a:ext cx="4227600" cy="741000"/>
          </a:xfrm>
          <a:prstGeom prst="rect">
            <a:avLst/>
          </a:prstGeom>
          <a:noFill/>
          <a:ln>
            <a:noFill/>
          </a:ln>
        </p:spPr>
        <p:txBody>
          <a:bodyPr anchorCtr="0" anchor="t" bIns="0" lIns="0" spcFirstLastPara="1" rIns="0" wrap="square" tIns="0">
            <a:spAutoFit/>
          </a:bodyPr>
          <a:lstStyle/>
          <a:p>
            <a:pPr indent="0" lvl="0" marL="0" marR="0" rtl="0" algn="ctr">
              <a:lnSpc>
                <a:spcPct val="139980"/>
              </a:lnSpc>
              <a:spcBef>
                <a:spcPts val="0"/>
              </a:spcBef>
              <a:spcAft>
                <a:spcPts val="0"/>
              </a:spcAft>
              <a:buNone/>
            </a:pPr>
            <a:r>
              <a:rPr i="1" lang="en-US" sz="2006">
                <a:solidFill>
                  <a:srgbClr val="FFFFFF"/>
                </a:solidFill>
                <a:latin typeface="Vollkorn"/>
                <a:ea typeface="Vollkorn"/>
                <a:cs typeface="Vollkorn"/>
                <a:sym typeface="Vollkorn"/>
              </a:rPr>
              <a:t>Kêu gọi Quốc tế Cộng sản thừa nhận </a:t>
            </a:r>
            <a:endParaRPr i="1"/>
          </a:p>
          <a:p>
            <a:pPr indent="0" lvl="0" marL="0" marR="0" rtl="0" algn="ctr">
              <a:lnSpc>
                <a:spcPct val="139980"/>
              </a:lnSpc>
              <a:spcBef>
                <a:spcPts val="0"/>
              </a:spcBef>
              <a:spcAft>
                <a:spcPts val="0"/>
              </a:spcAft>
              <a:buNone/>
            </a:pPr>
            <a:r>
              <a:rPr i="1" lang="en-US" sz="2006">
                <a:solidFill>
                  <a:srgbClr val="FFFFFF"/>
                </a:solidFill>
                <a:latin typeface="Vollkorn"/>
                <a:ea typeface="Vollkorn"/>
                <a:cs typeface="Vollkorn"/>
                <a:sym typeface="Vollkorn"/>
              </a:rPr>
              <a:t>tổ chức của từng Đảng</a:t>
            </a:r>
            <a:endParaRPr i="1"/>
          </a:p>
        </p:txBody>
      </p:sp>
      <p:sp>
        <p:nvSpPr>
          <p:cNvPr id="167" name="Google Shape;167;p4"/>
          <p:cNvSpPr txBox="1"/>
          <p:nvPr/>
        </p:nvSpPr>
        <p:spPr>
          <a:xfrm>
            <a:off x="10815763" y="7647621"/>
            <a:ext cx="6072600" cy="17139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i="1" lang="en-US" sz="2141">
                <a:solidFill>
                  <a:srgbClr val="FFFE1F"/>
                </a:solidFill>
                <a:latin typeface="Vollkorn"/>
                <a:ea typeface="Vollkorn"/>
                <a:cs typeface="Vollkorn"/>
                <a:sym typeface="Vollkorn"/>
              </a:rPr>
              <a:t>"Việc thiếu một Đảng cộng sản duy nhất trong lúc phong trào quần chúng công nhân và nông dân ngày càng phát triển, đã trở thành một điều nguy hiểm vô cùng cho tương lai trước mắt của cuộc cách mạng Đông Dương"</a:t>
            </a:r>
            <a:endParaRPr i="1"/>
          </a:p>
        </p:txBody>
      </p:sp>
    </p:spTree>
  </p:cSld>
  <p:clrMapOvr>
    <a:masterClrMapping/>
  </p:clrMapOvr>
  <p:transition spd="slow" p14:dur="1500">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71" name="Shape 171"/>
        <p:cNvGrpSpPr/>
        <p:nvPr/>
      </p:nvGrpSpPr>
      <p:grpSpPr>
        <a:xfrm>
          <a:off x="0" y="0"/>
          <a:ext cx="0" cy="0"/>
          <a:chOff x="0" y="0"/>
          <a:chExt cx="0" cy="0"/>
        </a:xfrm>
      </p:grpSpPr>
      <p:sp>
        <p:nvSpPr>
          <p:cNvPr id="172" name="Google Shape;172;p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3" name="Google Shape;173;p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5"/>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175" name="Google Shape;175;p5"/>
          <p:cNvSpPr txBox="1"/>
          <p:nvPr/>
        </p:nvSpPr>
        <p:spPr>
          <a:xfrm>
            <a:off x="2032486" y="1287051"/>
            <a:ext cx="143073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grpSp>
        <p:nvGrpSpPr>
          <p:cNvPr id="176" name="Google Shape;176;p5"/>
          <p:cNvGrpSpPr/>
          <p:nvPr/>
        </p:nvGrpSpPr>
        <p:grpSpPr>
          <a:xfrm>
            <a:off x="1028700" y="2052235"/>
            <a:ext cx="3139045" cy="1263465"/>
            <a:chOff x="0" y="0"/>
            <a:chExt cx="4185393" cy="1684621"/>
          </a:xfrm>
        </p:grpSpPr>
        <p:sp>
          <p:nvSpPr>
            <p:cNvPr id="177" name="Google Shape;177;p5"/>
            <p:cNvSpPr/>
            <p:nvPr/>
          </p:nvSpPr>
          <p:spPr>
            <a:xfrm>
              <a:off x="0" y="0"/>
              <a:ext cx="4185393" cy="1684621"/>
            </a:xfrm>
            <a:custGeom>
              <a:rect b="b" l="l" r="r" t="t"/>
              <a:pathLst>
                <a:path extrusionOk="0" h="1684621" w="4185393">
                  <a:moveTo>
                    <a:pt x="0" y="0"/>
                  </a:moveTo>
                  <a:lnTo>
                    <a:pt x="4185393" y="0"/>
                  </a:lnTo>
                  <a:lnTo>
                    <a:pt x="4185393" y="1684621"/>
                  </a:lnTo>
                  <a:lnTo>
                    <a:pt x="0" y="168462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8" name="Google Shape;178;p5"/>
            <p:cNvSpPr txBox="1"/>
            <p:nvPr/>
          </p:nvSpPr>
          <p:spPr>
            <a:xfrm>
              <a:off x="59307" y="204181"/>
              <a:ext cx="4016100" cy="1169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Hội nghị thành lập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Đảng Cộng sản Việt Nam </a:t>
              </a:r>
              <a:endParaRPr i="1"/>
            </a:p>
          </p:txBody>
        </p:sp>
      </p:grpSp>
      <p:sp>
        <p:nvSpPr>
          <p:cNvPr id="179" name="Google Shape;179;p5"/>
          <p:cNvSpPr/>
          <p:nvPr/>
        </p:nvSpPr>
        <p:spPr>
          <a:xfrm>
            <a:off x="914786" y="3516558"/>
            <a:ext cx="3162884" cy="5524688"/>
          </a:xfrm>
          <a:custGeom>
            <a:rect b="b" l="l" r="r" t="t"/>
            <a:pathLst>
              <a:path extrusionOk="0" h="5524688" w="3162884">
                <a:moveTo>
                  <a:pt x="0" y="0"/>
                </a:moveTo>
                <a:lnTo>
                  <a:pt x="3162884" y="0"/>
                </a:lnTo>
                <a:lnTo>
                  <a:pt x="3162884" y="5524687"/>
                </a:lnTo>
                <a:lnTo>
                  <a:pt x="0" y="55246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0" name="Google Shape;180;p5"/>
          <p:cNvSpPr/>
          <p:nvPr/>
        </p:nvSpPr>
        <p:spPr>
          <a:xfrm>
            <a:off x="7293910" y="4261731"/>
            <a:ext cx="2455611" cy="2547976"/>
          </a:xfrm>
          <a:custGeom>
            <a:rect b="b" l="l" r="r" t="t"/>
            <a:pathLst>
              <a:path extrusionOk="0" h="2547976" w="2455611">
                <a:moveTo>
                  <a:pt x="0" y="0"/>
                </a:moveTo>
                <a:lnTo>
                  <a:pt x="2455612" y="0"/>
                </a:lnTo>
                <a:lnTo>
                  <a:pt x="2455612" y="2547976"/>
                </a:lnTo>
                <a:lnTo>
                  <a:pt x="0" y="254797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1" name="Google Shape;181;p5"/>
          <p:cNvSpPr/>
          <p:nvPr/>
        </p:nvSpPr>
        <p:spPr>
          <a:xfrm rot="-1115795">
            <a:off x="4044721" y="7695387"/>
            <a:ext cx="4431053" cy="1013603"/>
          </a:xfrm>
          <a:custGeom>
            <a:rect b="b" l="l" r="r" t="t"/>
            <a:pathLst>
              <a:path extrusionOk="0" h="1013603" w="4431053">
                <a:moveTo>
                  <a:pt x="0" y="0"/>
                </a:moveTo>
                <a:lnTo>
                  <a:pt x="4431053" y="0"/>
                </a:lnTo>
                <a:lnTo>
                  <a:pt x="4431053" y="1013603"/>
                </a:lnTo>
                <a:lnTo>
                  <a:pt x="0" y="101360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2" name="Google Shape;182;p5"/>
          <p:cNvSpPr txBox="1"/>
          <p:nvPr/>
        </p:nvSpPr>
        <p:spPr>
          <a:xfrm>
            <a:off x="6815760" y="7956447"/>
            <a:ext cx="2933700" cy="4146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i="1" lang="en-US" sz="2693">
                <a:solidFill>
                  <a:srgbClr val="FEDE00"/>
                </a:solidFill>
                <a:latin typeface="Vollkorn"/>
                <a:ea typeface="Vollkorn"/>
                <a:cs typeface="Vollkorn"/>
                <a:sym typeface="Vollkorn"/>
              </a:rPr>
              <a:t>23/12/1929</a:t>
            </a:r>
            <a:endParaRPr i="1"/>
          </a:p>
        </p:txBody>
      </p:sp>
      <p:sp>
        <p:nvSpPr>
          <p:cNvPr id="183" name="Google Shape;183;p5"/>
          <p:cNvSpPr txBox="1"/>
          <p:nvPr/>
        </p:nvSpPr>
        <p:spPr>
          <a:xfrm>
            <a:off x="7054835" y="3339627"/>
            <a:ext cx="2933700" cy="9948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i="1" lang="en-US" sz="2693">
                <a:solidFill>
                  <a:srgbClr val="FEDE00"/>
                </a:solidFill>
                <a:latin typeface="Vollkorn"/>
                <a:ea typeface="Vollkorn"/>
                <a:cs typeface="Vollkorn"/>
                <a:sym typeface="Vollkorn"/>
              </a:rPr>
              <a:t>Cửu Long</a:t>
            </a:r>
            <a:endParaRPr i="1"/>
          </a:p>
          <a:p>
            <a:pPr indent="0" lvl="0" marL="0" marR="0" rtl="0" algn="ctr">
              <a:lnSpc>
                <a:spcPct val="139992"/>
              </a:lnSpc>
              <a:spcBef>
                <a:spcPts val="0"/>
              </a:spcBef>
              <a:spcAft>
                <a:spcPts val="0"/>
              </a:spcAft>
              <a:buNone/>
            </a:pPr>
            <a:r>
              <a:rPr i="1" lang="en-US" sz="2693">
                <a:solidFill>
                  <a:srgbClr val="FEDE00"/>
                </a:solidFill>
                <a:latin typeface="Vollkorn"/>
                <a:ea typeface="Vollkorn"/>
                <a:cs typeface="Vollkorn"/>
                <a:sym typeface="Vollkorn"/>
              </a:rPr>
              <a:t>(Hồng Kông)</a:t>
            </a:r>
            <a:endParaRPr i="1"/>
          </a:p>
        </p:txBody>
      </p:sp>
      <p:grpSp>
        <p:nvGrpSpPr>
          <p:cNvPr id="184" name="Google Shape;184;p5"/>
          <p:cNvGrpSpPr/>
          <p:nvPr/>
        </p:nvGrpSpPr>
        <p:grpSpPr>
          <a:xfrm>
            <a:off x="2312389" y="4261731"/>
            <a:ext cx="3545552" cy="3530861"/>
            <a:chOff x="0" y="0"/>
            <a:chExt cx="4727403" cy="4707815"/>
          </a:xfrm>
        </p:grpSpPr>
        <p:sp>
          <p:nvSpPr>
            <p:cNvPr id="185" name="Google Shape;185;p5"/>
            <p:cNvSpPr/>
            <p:nvPr/>
          </p:nvSpPr>
          <p:spPr>
            <a:xfrm>
              <a:off x="9841" y="0"/>
              <a:ext cx="4717562" cy="4707815"/>
            </a:xfrm>
            <a:custGeom>
              <a:rect b="b" l="l" r="r" t="t"/>
              <a:pathLst>
                <a:path extrusionOk="0" h="4707815" w="4717562">
                  <a:moveTo>
                    <a:pt x="0" y="0"/>
                  </a:moveTo>
                  <a:lnTo>
                    <a:pt x="4717562" y="0"/>
                  </a:lnTo>
                  <a:lnTo>
                    <a:pt x="4717562" y="4707815"/>
                  </a:lnTo>
                  <a:lnTo>
                    <a:pt x="0" y="4707815"/>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86" name="Google Shape;186;p5"/>
            <p:cNvGrpSpPr/>
            <p:nvPr/>
          </p:nvGrpSpPr>
          <p:grpSpPr>
            <a:xfrm>
              <a:off x="0" y="41579"/>
              <a:ext cx="4663046" cy="4663046"/>
              <a:chOff x="0" y="0"/>
              <a:chExt cx="812800" cy="812800"/>
            </a:xfrm>
          </p:grpSpPr>
          <p:sp>
            <p:nvSpPr>
              <p:cNvPr id="187" name="Google Shape;187;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A32523"/>
                </a:solidFill>
                <a:prstDash val="lgDash"/>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8" name="Google Shape;188;p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i="1" sz="1800">
                  <a:solidFill>
                    <a:schemeClr val="dk1"/>
                  </a:solidFill>
                  <a:latin typeface="Calibri"/>
                  <a:ea typeface="Calibri"/>
                  <a:cs typeface="Calibri"/>
                  <a:sym typeface="Calibri"/>
                </a:endParaRPr>
              </a:p>
            </p:txBody>
          </p:sp>
        </p:grpSp>
      </p:grpSp>
      <p:sp>
        <p:nvSpPr>
          <p:cNvPr id="189" name="Google Shape;189;p5"/>
          <p:cNvSpPr txBox="1"/>
          <p:nvPr/>
        </p:nvSpPr>
        <p:spPr>
          <a:xfrm>
            <a:off x="11973153" y="4023534"/>
            <a:ext cx="43665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3500">
                <a:solidFill>
                  <a:srgbClr val="FFFFFF"/>
                </a:solidFill>
                <a:latin typeface="Vollkorn"/>
                <a:ea typeface="Vollkorn"/>
                <a:cs typeface="Vollkorn"/>
                <a:sym typeface="Vollkorn"/>
              </a:rPr>
              <a:t>6/1 - 7/2/1930</a:t>
            </a:r>
            <a:endParaRPr i="1"/>
          </a:p>
        </p:txBody>
      </p:sp>
      <p:sp>
        <p:nvSpPr>
          <p:cNvPr id="190" name="Google Shape;190;p5"/>
          <p:cNvSpPr/>
          <p:nvPr/>
        </p:nvSpPr>
        <p:spPr>
          <a:xfrm>
            <a:off x="10497522" y="3180212"/>
            <a:ext cx="2112121" cy="1858095"/>
          </a:xfrm>
          <a:custGeom>
            <a:rect b="b" l="l" r="r" t="t"/>
            <a:pathLst>
              <a:path extrusionOk="0" h="1858095" w="2112121">
                <a:moveTo>
                  <a:pt x="0" y="0"/>
                </a:moveTo>
                <a:lnTo>
                  <a:pt x="2112120" y="0"/>
                </a:lnTo>
                <a:lnTo>
                  <a:pt x="2112120" y="1858095"/>
                </a:lnTo>
                <a:lnTo>
                  <a:pt x="0" y="185809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1" name="Google Shape;191;p5"/>
          <p:cNvSpPr/>
          <p:nvPr/>
        </p:nvSpPr>
        <p:spPr>
          <a:xfrm>
            <a:off x="10626980" y="5621417"/>
            <a:ext cx="1853204" cy="2527097"/>
          </a:xfrm>
          <a:custGeom>
            <a:rect b="b" l="l" r="r" t="t"/>
            <a:pathLst>
              <a:path extrusionOk="0" h="2527097" w="1853204">
                <a:moveTo>
                  <a:pt x="0" y="0"/>
                </a:moveTo>
                <a:lnTo>
                  <a:pt x="1853204" y="0"/>
                </a:lnTo>
                <a:lnTo>
                  <a:pt x="1853204" y="2527096"/>
                </a:lnTo>
                <a:lnTo>
                  <a:pt x="0" y="2527096"/>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2" name="Google Shape;192;p5"/>
          <p:cNvSpPr/>
          <p:nvPr/>
        </p:nvSpPr>
        <p:spPr>
          <a:xfrm>
            <a:off x="15809752" y="2877525"/>
            <a:ext cx="1562454" cy="2285574"/>
          </a:xfrm>
          <a:custGeom>
            <a:rect b="b" l="l" r="r" t="t"/>
            <a:pathLst>
              <a:path extrusionOk="0" h="2285574" w="1562454">
                <a:moveTo>
                  <a:pt x="0" y="0"/>
                </a:moveTo>
                <a:lnTo>
                  <a:pt x="1562454" y="0"/>
                </a:lnTo>
                <a:lnTo>
                  <a:pt x="1562454" y="2285574"/>
                </a:lnTo>
                <a:lnTo>
                  <a:pt x="0" y="2285574"/>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3" name="Google Shape;193;p5"/>
          <p:cNvSpPr/>
          <p:nvPr/>
        </p:nvSpPr>
        <p:spPr>
          <a:xfrm>
            <a:off x="15737937" y="5776119"/>
            <a:ext cx="1706084" cy="2332536"/>
          </a:xfrm>
          <a:custGeom>
            <a:rect b="b" l="l" r="r" t="t"/>
            <a:pathLst>
              <a:path extrusionOk="0" h="2332536" w="1706084">
                <a:moveTo>
                  <a:pt x="0" y="0"/>
                </a:moveTo>
                <a:lnTo>
                  <a:pt x="1706084" y="0"/>
                </a:lnTo>
                <a:lnTo>
                  <a:pt x="1706084" y="2332536"/>
                </a:lnTo>
                <a:lnTo>
                  <a:pt x="0" y="2332536"/>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4" name="Google Shape;194;p5"/>
          <p:cNvSpPr txBox="1"/>
          <p:nvPr/>
        </p:nvSpPr>
        <p:spPr>
          <a:xfrm>
            <a:off x="10620787" y="5134092"/>
            <a:ext cx="1867500" cy="30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1995">
                <a:solidFill>
                  <a:schemeClr val="lt1"/>
                </a:solidFill>
                <a:latin typeface="Vollkorn"/>
                <a:ea typeface="Vollkorn"/>
                <a:cs typeface="Vollkorn"/>
                <a:sym typeface="Vollkorn"/>
              </a:rPr>
              <a:t>Trịnh Đình Cửu</a:t>
            </a:r>
            <a:endParaRPr i="1" sz="1995">
              <a:solidFill>
                <a:schemeClr val="lt1"/>
              </a:solidFill>
              <a:latin typeface="Vollkorn"/>
              <a:ea typeface="Vollkorn"/>
              <a:cs typeface="Vollkorn"/>
              <a:sym typeface="Vollkorn"/>
            </a:endParaRPr>
          </a:p>
        </p:txBody>
      </p:sp>
      <p:sp>
        <p:nvSpPr>
          <p:cNvPr id="195" name="Google Shape;195;p5"/>
          <p:cNvSpPr txBox="1"/>
          <p:nvPr/>
        </p:nvSpPr>
        <p:spPr>
          <a:xfrm>
            <a:off x="10612596" y="8246066"/>
            <a:ext cx="1867500" cy="30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1995">
                <a:solidFill>
                  <a:schemeClr val="lt1"/>
                </a:solidFill>
                <a:latin typeface="Vollkorn"/>
                <a:ea typeface="Vollkorn"/>
                <a:cs typeface="Vollkorn"/>
                <a:sym typeface="Vollkorn"/>
              </a:rPr>
              <a:t>Nguyễn Đức Cảnh</a:t>
            </a:r>
            <a:endParaRPr i="1"/>
          </a:p>
        </p:txBody>
      </p:sp>
      <p:sp>
        <p:nvSpPr>
          <p:cNvPr id="196" name="Google Shape;196;p5"/>
          <p:cNvSpPr txBox="1"/>
          <p:nvPr/>
        </p:nvSpPr>
        <p:spPr>
          <a:xfrm>
            <a:off x="15657185" y="5226809"/>
            <a:ext cx="1867500" cy="30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1995">
                <a:solidFill>
                  <a:schemeClr val="lt1"/>
                </a:solidFill>
                <a:latin typeface="Vollkorn"/>
                <a:ea typeface="Vollkorn"/>
                <a:cs typeface="Vollkorn"/>
                <a:sym typeface="Vollkorn"/>
              </a:rPr>
              <a:t>Châu Văn Liêm</a:t>
            </a:r>
            <a:endParaRPr i="1"/>
          </a:p>
        </p:txBody>
      </p:sp>
      <p:sp>
        <p:nvSpPr>
          <p:cNvPr id="197" name="Google Shape;197;p5"/>
          <p:cNvSpPr txBox="1"/>
          <p:nvPr/>
        </p:nvSpPr>
        <p:spPr>
          <a:xfrm>
            <a:off x="15657185" y="8246066"/>
            <a:ext cx="1867500" cy="30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1995">
                <a:solidFill>
                  <a:schemeClr val="lt1"/>
                </a:solidFill>
                <a:latin typeface="Vollkorn"/>
                <a:ea typeface="Vollkorn"/>
                <a:cs typeface="Vollkorn"/>
                <a:sym typeface="Vollkorn"/>
              </a:rPr>
              <a:t>Nguyễn Thiệu</a:t>
            </a:r>
            <a:endParaRPr i="1"/>
          </a:p>
        </p:txBody>
      </p:sp>
      <p:sp>
        <p:nvSpPr>
          <p:cNvPr id="198" name="Google Shape;198;p5"/>
          <p:cNvSpPr txBox="1"/>
          <p:nvPr/>
        </p:nvSpPr>
        <p:spPr>
          <a:xfrm>
            <a:off x="9371320" y="8793346"/>
            <a:ext cx="4366500" cy="9948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i="1" lang="en-US" sz="2693">
                <a:solidFill>
                  <a:srgbClr val="FFEBA9"/>
                </a:solidFill>
                <a:latin typeface="Vollkorn"/>
                <a:ea typeface="Vollkorn"/>
                <a:cs typeface="Vollkorn"/>
                <a:sym typeface="Vollkorn"/>
              </a:rPr>
              <a:t>Đông Dương</a:t>
            </a:r>
            <a:endParaRPr i="1"/>
          </a:p>
          <a:p>
            <a:pPr indent="0" lvl="0" marL="0" marR="0" rtl="0" algn="ctr">
              <a:lnSpc>
                <a:spcPct val="139992"/>
              </a:lnSpc>
              <a:spcBef>
                <a:spcPts val="0"/>
              </a:spcBef>
              <a:spcAft>
                <a:spcPts val="0"/>
              </a:spcAft>
              <a:buNone/>
            </a:pPr>
            <a:r>
              <a:rPr i="1" lang="en-US" sz="2693">
                <a:solidFill>
                  <a:srgbClr val="FFEBA9"/>
                </a:solidFill>
                <a:latin typeface="Vollkorn"/>
                <a:ea typeface="Vollkorn"/>
                <a:cs typeface="Vollkorn"/>
                <a:sym typeface="Vollkorn"/>
              </a:rPr>
              <a:t> Cộng sản Đảng</a:t>
            </a:r>
            <a:endParaRPr i="1"/>
          </a:p>
        </p:txBody>
      </p:sp>
      <p:sp>
        <p:nvSpPr>
          <p:cNvPr id="199" name="Google Shape;199;p5"/>
          <p:cNvSpPr txBox="1"/>
          <p:nvPr/>
        </p:nvSpPr>
        <p:spPr>
          <a:xfrm>
            <a:off x="14407717" y="8795377"/>
            <a:ext cx="4366500" cy="994800"/>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i="1" lang="en-US" sz="2693">
                <a:solidFill>
                  <a:srgbClr val="FFEBA9"/>
                </a:solidFill>
                <a:latin typeface="Vollkorn"/>
                <a:ea typeface="Vollkorn"/>
                <a:cs typeface="Vollkorn"/>
                <a:sym typeface="Vollkorn"/>
              </a:rPr>
              <a:t>An Nam</a:t>
            </a:r>
            <a:endParaRPr i="1"/>
          </a:p>
          <a:p>
            <a:pPr indent="0" lvl="0" marL="0" marR="0" rtl="0" algn="ctr">
              <a:lnSpc>
                <a:spcPct val="139992"/>
              </a:lnSpc>
              <a:spcBef>
                <a:spcPts val="0"/>
              </a:spcBef>
              <a:spcAft>
                <a:spcPts val="0"/>
              </a:spcAft>
              <a:buNone/>
            </a:pPr>
            <a:r>
              <a:rPr i="1" lang="en-US" sz="2693">
                <a:solidFill>
                  <a:srgbClr val="FFEBA9"/>
                </a:solidFill>
                <a:latin typeface="Vollkorn"/>
                <a:ea typeface="Vollkorn"/>
                <a:cs typeface="Vollkorn"/>
                <a:sym typeface="Vollkorn"/>
              </a:rPr>
              <a:t> Cộng sản Đảng</a:t>
            </a:r>
            <a:endParaRPr i="1"/>
          </a:p>
        </p:txBody>
      </p:sp>
      <p:sp>
        <p:nvSpPr>
          <p:cNvPr id="200" name="Google Shape;200;p5"/>
          <p:cNvSpPr txBox="1"/>
          <p:nvPr/>
        </p:nvSpPr>
        <p:spPr>
          <a:xfrm>
            <a:off x="12375409" y="5294447"/>
            <a:ext cx="3561900" cy="1284600"/>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i="1" lang="en-US" sz="2196">
                <a:solidFill>
                  <a:srgbClr val="FFEBA9"/>
                </a:solidFill>
                <a:latin typeface="Vollkorn"/>
                <a:ea typeface="Vollkorn"/>
                <a:cs typeface="Vollkorn"/>
                <a:sym typeface="Vollkorn"/>
              </a:rPr>
              <a:t>Nguyễn Ái Quốc</a:t>
            </a:r>
            <a:endParaRPr i="1" sz="2196">
              <a:solidFill>
                <a:srgbClr val="FFEBA9"/>
              </a:solidFill>
              <a:latin typeface="Vollkorn"/>
              <a:ea typeface="Vollkorn"/>
              <a:cs typeface="Vollkorn"/>
              <a:sym typeface="Vollkorn"/>
            </a:endParaRPr>
          </a:p>
          <a:p>
            <a:pPr indent="0" lvl="0" marL="0" marR="0" rtl="0" algn="ctr">
              <a:lnSpc>
                <a:spcPct val="140027"/>
              </a:lnSpc>
              <a:spcBef>
                <a:spcPts val="0"/>
              </a:spcBef>
              <a:spcAft>
                <a:spcPts val="0"/>
              </a:spcAft>
              <a:buNone/>
            </a:pPr>
            <a:r>
              <a:rPr i="1" lang="en-US" sz="2196">
                <a:solidFill>
                  <a:srgbClr val="FFEBA9"/>
                </a:solidFill>
                <a:latin typeface="Vollkorn"/>
                <a:ea typeface="Vollkorn"/>
                <a:cs typeface="Vollkorn"/>
                <a:sym typeface="Vollkorn"/>
              </a:rPr>
              <a:t>Phái viên Quốc tế Cộng sản</a:t>
            </a:r>
            <a:endParaRPr i="1" sz="2196">
              <a:solidFill>
                <a:srgbClr val="FFEBA9"/>
              </a:solidFill>
              <a:latin typeface="Vollkorn"/>
              <a:ea typeface="Vollkorn"/>
              <a:cs typeface="Vollkorn"/>
              <a:sym typeface="Vollkorn"/>
            </a:endParaRPr>
          </a:p>
          <a:p>
            <a:pPr indent="0" lvl="0" marL="0" marR="0" rtl="0" algn="ctr">
              <a:lnSpc>
                <a:spcPct val="140027"/>
              </a:lnSpc>
              <a:spcBef>
                <a:spcPts val="0"/>
              </a:spcBef>
              <a:spcAft>
                <a:spcPts val="0"/>
              </a:spcAft>
              <a:buNone/>
            </a:pPr>
            <a:r>
              <a:rPr i="1" lang="en-US" sz="2196">
                <a:solidFill>
                  <a:srgbClr val="FFEBA9"/>
                </a:solidFill>
                <a:latin typeface="Vollkorn"/>
                <a:ea typeface="Vollkorn"/>
                <a:cs typeface="Vollkorn"/>
                <a:sym typeface="Vollkorn"/>
              </a:rPr>
              <a:t>Chủ trì</a:t>
            </a:r>
            <a:endParaRPr i="1" sz="2196">
              <a:solidFill>
                <a:srgbClr val="FFEBA9"/>
              </a:solidFill>
              <a:latin typeface="Vollkorn"/>
              <a:ea typeface="Vollkorn"/>
              <a:cs typeface="Vollkorn"/>
              <a:sym typeface="Vollkorn"/>
            </a:endParaRPr>
          </a:p>
        </p:txBody>
      </p:sp>
    </p:spTree>
  </p:cSld>
  <p:clrMapOvr>
    <a:masterClrMapping/>
  </p:clrMapOvr>
  <p:transition spd="slow" p14:dur="1500">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04" name="Shape 204"/>
        <p:cNvGrpSpPr/>
        <p:nvPr/>
      </p:nvGrpSpPr>
      <p:grpSpPr>
        <a:xfrm>
          <a:off x="0" y="0"/>
          <a:ext cx="0" cy="0"/>
          <a:chOff x="0" y="0"/>
          <a:chExt cx="0" cy="0"/>
        </a:xfrm>
      </p:grpSpPr>
      <p:sp>
        <p:nvSpPr>
          <p:cNvPr id="205" name="Google Shape;205;p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6" name="Google Shape;206;p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7" name="Google Shape;207;p6"/>
          <p:cNvGrpSpPr/>
          <p:nvPr/>
        </p:nvGrpSpPr>
        <p:grpSpPr>
          <a:xfrm>
            <a:off x="2080908" y="2206276"/>
            <a:ext cx="3139045" cy="1263465"/>
            <a:chOff x="0" y="0"/>
            <a:chExt cx="4185393" cy="1684621"/>
          </a:xfrm>
        </p:grpSpPr>
        <p:sp>
          <p:nvSpPr>
            <p:cNvPr id="208" name="Google Shape;208;p6"/>
            <p:cNvSpPr/>
            <p:nvPr/>
          </p:nvSpPr>
          <p:spPr>
            <a:xfrm>
              <a:off x="0" y="0"/>
              <a:ext cx="4185393" cy="1684621"/>
            </a:xfrm>
            <a:custGeom>
              <a:rect b="b" l="l" r="r" t="t"/>
              <a:pathLst>
                <a:path extrusionOk="0" h="1684621" w="4185393">
                  <a:moveTo>
                    <a:pt x="0" y="0"/>
                  </a:moveTo>
                  <a:lnTo>
                    <a:pt x="4185393" y="0"/>
                  </a:lnTo>
                  <a:lnTo>
                    <a:pt x="4185393" y="1684621"/>
                  </a:lnTo>
                  <a:lnTo>
                    <a:pt x="0" y="168462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9" name="Google Shape;209;p6"/>
            <p:cNvSpPr txBox="1"/>
            <p:nvPr/>
          </p:nvSpPr>
          <p:spPr>
            <a:xfrm>
              <a:off x="59307" y="204181"/>
              <a:ext cx="4016100" cy="1169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Hội nghị thành lập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Đảng Cộng sản Việt Nam </a:t>
              </a:r>
              <a:endParaRPr i="1"/>
            </a:p>
          </p:txBody>
        </p:sp>
      </p:grpSp>
      <p:sp>
        <p:nvSpPr>
          <p:cNvPr id="210" name="Google Shape;210;p6"/>
          <p:cNvSpPr/>
          <p:nvPr/>
        </p:nvSpPr>
        <p:spPr>
          <a:xfrm>
            <a:off x="1028700" y="3824641"/>
            <a:ext cx="5243460" cy="3655693"/>
          </a:xfrm>
          <a:custGeom>
            <a:rect b="b" l="l" r="r" t="t"/>
            <a:pathLst>
              <a:path extrusionOk="0" h="812800" w="1165821">
                <a:moveTo>
                  <a:pt x="33959" y="0"/>
                </a:moveTo>
                <a:lnTo>
                  <a:pt x="1131862" y="0"/>
                </a:lnTo>
                <a:cubicBezTo>
                  <a:pt x="1150617" y="0"/>
                  <a:pt x="1165821" y="15204"/>
                  <a:pt x="1165821" y="33959"/>
                </a:cubicBezTo>
                <a:lnTo>
                  <a:pt x="1165821" y="778841"/>
                </a:lnTo>
                <a:cubicBezTo>
                  <a:pt x="1165821" y="787847"/>
                  <a:pt x="1162243" y="796485"/>
                  <a:pt x="1155875" y="802854"/>
                </a:cubicBezTo>
                <a:cubicBezTo>
                  <a:pt x="1149506" y="809222"/>
                  <a:pt x="1140868" y="812800"/>
                  <a:pt x="1131862" y="812800"/>
                </a:cubicBezTo>
                <a:lnTo>
                  <a:pt x="33959" y="812800"/>
                </a:lnTo>
                <a:cubicBezTo>
                  <a:pt x="24953" y="812800"/>
                  <a:pt x="16315" y="809222"/>
                  <a:pt x="9946" y="802854"/>
                </a:cubicBezTo>
                <a:cubicBezTo>
                  <a:pt x="3578" y="796485"/>
                  <a:pt x="0" y="787847"/>
                  <a:pt x="0" y="778841"/>
                </a:cubicBezTo>
                <a:lnTo>
                  <a:pt x="0" y="33959"/>
                </a:lnTo>
                <a:cubicBezTo>
                  <a:pt x="0" y="24953"/>
                  <a:pt x="3578" y="16315"/>
                  <a:pt x="9946" y="9946"/>
                </a:cubicBezTo>
                <a:cubicBezTo>
                  <a:pt x="16315" y="3578"/>
                  <a:pt x="24953" y="0"/>
                  <a:pt x="33959" y="0"/>
                </a:cubicBezTo>
                <a:close/>
              </a:path>
            </a:pathLst>
          </a:custGeom>
          <a:blipFill rotWithShape="1">
            <a:blip r:embed="rId5">
              <a:alphaModFix/>
            </a:blip>
            <a:stretch>
              <a:fillRect b="0" l="-5808" r="-5807" t="0"/>
            </a:stretch>
          </a:blipFill>
          <a:ln cap="rnd" cmpd="sng" w="57150">
            <a:solidFill>
              <a:srgbClr val="FEDE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211" name="Google Shape;211;p6"/>
          <p:cNvGrpSpPr/>
          <p:nvPr/>
        </p:nvGrpSpPr>
        <p:grpSpPr>
          <a:xfrm>
            <a:off x="1028700" y="7619572"/>
            <a:ext cx="2670448" cy="1989899"/>
            <a:chOff x="0" y="-57150"/>
            <a:chExt cx="715879" cy="533441"/>
          </a:xfrm>
        </p:grpSpPr>
        <p:sp>
          <p:nvSpPr>
            <p:cNvPr id="212" name="Google Shape;212;p6"/>
            <p:cNvSpPr/>
            <p:nvPr/>
          </p:nvSpPr>
          <p:spPr>
            <a:xfrm>
              <a:off x="0" y="0"/>
              <a:ext cx="715879" cy="476291"/>
            </a:xfrm>
            <a:custGeom>
              <a:rect b="b" l="l" r="r" t="t"/>
              <a:pathLst>
                <a:path extrusionOk="0" h="476291" w="715879">
                  <a:moveTo>
                    <a:pt x="536909" y="0"/>
                  </a:moveTo>
                  <a:lnTo>
                    <a:pt x="0" y="0"/>
                  </a:lnTo>
                  <a:lnTo>
                    <a:pt x="0" y="476291"/>
                  </a:lnTo>
                  <a:lnTo>
                    <a:pt x="536909" y="476291"/>
                  </a:lnTo>
                  <a:lnTo>
                    <a:pt x="715879" y="238146"/>
                  </a:lnTo>
                  <a:lnTo>
                    <a:pt x="536909" y="0"/>
                  </a:lnTo>
                  <a:close/>
                </a:path>
              </a:pathLst>
            </a:custGeom>
            <a:solidFill>
              <a:srgbClr val="EDE52A"/>
            </a:solid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3" name="Google Shape;213;p6"/>
            <p:cNvSpPr txBox="1"/>
            <p:nvPr/>
          </p:nvSpPr>
          <p:spPr>
            <a:xfrm>
              <a:off x="0" y="-57150"/>
              <a:ext cx="615209" cy="533441"/>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Đại biểu của</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 Quốc tế Cộng sản </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nói lí do của </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Hội nghị</a:t>
              </a:r>
              <a:endParaRPr i="1"/>
            </a:p>
          </p:txBody>
        </p:sp>
      </p:grpSp>
      <p:grpSp>
        <p:nvGrpSpPr>
          <p:cNvPr id="214" name="Google Shape;214;p6"/>
          <p:cNvGrpSpPr/>
          <p:nvPr/>
        </p:nvGrpSpPr>
        <p:grpSpPr>
          <a:xfrm>
            <a:off x="3202407" y="7613699"/>
            <a:ext cx="3359105" cy="1995772"/>
            <a:chOff x="0" y="-66675"/>
            <a:chExt cx="1022405" cy="607450"/>
          </a:xfrm>
        </p:grpSpPr>
        <p:sp>
          <p:nvSpPr>
            <p:cNvPr id="215" name="Google Shape;215;p6"/>
            <p:cNvSpPr/>
            <p:nvPr/>
          </p:nvSpPr>
          <p:spPr>
            <a:xfrm>
              <a:off x="0" y="0"/>
              <a:ext cx="1022405" cy="540775"/>
            </a:xfrm>
            <a:custGeom>
              <a:rect b="b" l="l" r="r" t="t"/>
              <a:pathLst>
                <a:path extrusionOk="0" h="540775" w="1022405">
                  <a:moveTo>
                    <a:pt x="0" y="0"/>
                  </a:moveTo>
                  <a:lnTo>
                    <a:pt x="819205" y="0"/>
                  </a:lnTo>
                  <a:lnTo>
                    <a:pt x="1022405" y="270388"/>
                  </a:lnTo>
                  <a:lnTo>
                    <a:pt x="819205" y="540775"/>
                  </a:lnTo>
                  <a:lnTo>
                    <a:pt x="0" y="540775"/>
                  </a:lnTo>
                  <a:lnTo>
                    <a:pt x="203200" y="270388"/>
                  </a:lnTo>
                  <a:lnTo>
                    <a:pt x="0" y="0"/>
                  </a:lnTo>
                  <a:close/>
                </a:path>
              </a:pathLst>
            </a:custGeom>
            <a:solidFill>
              <a:srgbClr val="EDE52A"/>
            </a:solid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6" name="Google Shape;216;p6"/>
            <p:cNvSpPr txBox="1"/>
            <p:nvPr/>
          </p:nvSpPr>
          <p:spPr>
            <a:xfrm>
              <a:off x="177800" y="-66675"/>
              <a:ext cx="768405" cy="607450"/>
            </a:xfrm>
            <a:prstGeom prst="rect">
              <a:avLst/>
            </a:prstGeom>
            <a:noFill/>
            <a:ln>
              <a:noFill/>
            </a:ln>
          </p:spPr>
          <p:txBody>
            <a:bodyPr anchorCtr="0" anchor="ctr" bIns="50800" lIns="50800" spcFirstLastPara="1" rIns="50800" wrap="square" tIns="50800">
              <a:noAutofit/>
            </a:bodyPr>
            <a:lstStyle/>
            <a:p>
              <a:pPr indent="0" lvl="0" marL="0" marR="0" rtl="0" algn="ctr">
                <a:lnSpc>
                  <a:spcPct val="139958"/>
                </a:lnSpc>
                <a:spcBef>
                  <a:spcPts val="0"/>
                </a:spcBef>
                <a:spcAft>
                  <a:spcPts val="0"/>
                </a:spcAft>
                <a:buNone/>
              </a:pPr>
              <a:r>
                <a:rPr i="1" lang="en-US" sz="2400">
                  <a:solidFill>
                    <a:srgbClr val="000000"/>
                  </a:solidFill>
                  <a:latin typeface="Vollkorn"/>
                  <a:ea typeface="Vollkorn"/>
                  <a:cs typeface="Vollkorn"/>
                  <a:sym typeface="Vollkorn"/>
                </a:rPr>
                <a:t>Thảo luận ý kiến</a:t>
              </a:r>
              <a:endParaRPr i="1"/>
            </a:p>
            <a:p>
              <a:pPr indent="0" lvl="0" marL="0" marR="0" rtl="0" algn="ctr">
                <a:lnSpc>
                  <a:spcPct val="139958"/>
                </a:lnSpc>
                <a:spcBef>
                  <a:spcPts val="0"/>
                </a:spcBef>
                <a:spcAft>
                  <a:spcPts val="0"/>
                </a:spcAft>
                <a:buNone/>
              </a:pPr>
              <a:r>
                <a:rPr i="1" lang="en-US" sz="2400">
                  <a:solidFill>
                    <a:srgbClr val="000000"/>
                  </a:solidFill>
                  <a:latin typeface="Vollkorn"/>
                  <a:ea typeface="Vollkorn"/>
                  <a:cs typeface="Vollkorn"/>
                  <a:sym typeface="Vollkorn"/>
                </a:rPr>
                <a:t> của đại biểu </a:t>
              </a:r>
              <a:endParaRPr i="1"/>
            </a:p>
            <a:p>
              <a:pPr indent="0" lvl="0" marL="0" marR="0" rtl="0" algn="ctr">
                <a:lnSpc>
                  <a:spcPct val="139958"/>
                </a:lnSpc>
                <a:spcBef>
                  <a:spcPts val="0"/>
                </a:spcBef>
                <a:spcAft>
                  <a:spcPts val="0"/>
                </a:spcAft>
                <a:buNone/>
              </a:pPr>
              <a:r>
                <a:rPr i="1" lang="en-US" sz="2400">
                  <a:solidFill>
                    <a:srgbClr val="000000"/>
                  </a:solidFill>
                  <a:latin typeface="Vollkorn"/>
                  <a:ea typeface="Vollkorn"/>
                  <a:cs typeface="Vollkorn"/>
                  <a:sym typeface="Vollkorn"/>
                </a:rPr>
                <a:t>Quốc tế cộng sản</a:t>
              </a:r>
              <a:endParaRPr i="1"/>
            </a:p>
          </p:txBody>
        </p:sp>
      </p:grpSp>
      <p:sp>
        <p:nvSpPr>
          <p:cNvPr id="217" name="Google Shape;217;p6"/>
          <p:cNvSpPr/>
          <p:nvPr/>
        </p:nvSpPr>
        <p:spPr>
          <a:xfrm>
            <a:off x="7093520" y="2508602"/>
            <a:ext cx="8953617" cy="6592101"/>
          </a:xfrm>
          <a:custGeom>
            <a:rect b="b" l="l" r="r" t="t"/>
            <a:pathLst>
              <a:path extrusionOk="0" h="6592101" w="8953617">
                <a:moveTo>
                  <a:pt x="0" y="0"/>
                </a:moveTo>
                <a:lnTo>
                  <a:pt x="8953617" y="0"/>
                </a:lnTo>
                <a:lnTo>
                  <a:pt x="8953617" y="6592101"/>
                </a:lnTo>
                <a:lnTo>
                  <a:pt x="0" y="659210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8" name="Google Shape;218;p6"/>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219" name="Google Shape;219;p6"/>
          <p:cNvSpPr txBox="1"/>
          <p:nvPr/>
        </p:nvSpPr>
        <p:spPr>
          <a:xfrm>
            <a:off x="2032486" y="1287051"/>
            <a:ext cx="143505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220" name="Google Shape;220;p6"/>
          <p:cNvSpPr txBox="1"/>
          <p:nvPr/>
        </p:nvSpPr>
        <p:spPr>
          <a:xfrm>
            <a:off x="7589693" y="5264860"/>
            <a:ext cx="3108000" cy="111240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b="1" i="1" lang="en-US" sz="3011">
                <a:solidFill>
                  <a:srgbClr val="281E21"/>
                </a:solidFill>
                <a:latin typeface="Vollkorn"/>
                <a:ea typeface="Vollkorn"/>
                <a:cs typeface="Vollkorn"/>
                <a:sym typeface="Vollkorn"/>
              </a:rPr>
              <a:t>Năm điểm lớn của </a:t>
            </a:r>
            <a:endParaRPr i="1"/>
          </a:p>
          <a:p>
            <a:pPr indent="0" lvl="0" marL="0" marR="0" rtl="0" algn="ctr">
              <a:lnSpc>
                <a:spcPct val="140019"/>
              </a:lnSpc>
              <a:spcBef>
                <a:spcPts val="0"/>
              </a:spcBef>
              <a:spcAft>
                <a:spcPts val="0"/>
              </a:spcAft>
              <a:buNone/>
            </a:pPr>
            <a:r>
              <a:rPr b="1" i="1" lang="en-US" sz="3011">
                <a:solidFill>
                  <a:srgbClr val="281E21"/>
                </a:solidFill>
                <a:latin typeface="Vollkorn"/>
                <a:ea typeface="Vollkorn"/>
                <a:cs typeface="Vollkorn"/>
                <a:sym typeface="Vollkorn"/>
              </a:rPr>
              <a:t>Nguyễn Ái Quốc</a:t>
            </a:r>
            <a:endParaRPr i="1"/>
          </a:p>
        </p:txBody>
      </p:sp>
      <p:sp>
        <p:nvSpPr>
          <p:cNvPr id="221" name="Google Shape;221;p6"/>
          <p:cNvSpPr txBox="1"/>
          <p:nvPr/>
        </p:nvSpPr>
        <p:spPr>
          <a:xfrm>
            <a:off x="13003443" y="2520421"/>
            <a:ext cx="2854200" cy="1177200"/>
          </a:xfrm>
          <a:prstGeom prst="rect">
            <a:avLst/>
          </a:prstGeom>
          <a:noFill/>
          <a:ln>
            <a:noFill/>
          </a:ln>
        </p:spPr>
        <p:txBody>
          <a:bodyPr anchorCtr="0" anchor="t" bIns="0" lIns="0" spcFirstLastPara="1" rIns="0" wrap="square" tIns="0">
            <a:spAutoFit/>
          </a:bodyPr>
          <a:lstStyle/>
          <a:p>
            <a:pPr indent="0" lvl="0" marL="0" marR="0" rtl="0" algn="ctr">
              <a:lnSpc>
                <a:spcPct val="114028"/>
              </a:lnSpc>
              <a:spcBef>
                <a:spcPts val="0"/>
              </a:spcBef>
              <a:spcAft>
                <a:spcPts val="0"/>
              </a:spcAft>
              <a:buNone/>
            </a:pPr>
            <a:r>
              <a:rPr i="1" lang="en-US" sz="2331">
                <a:solidFill>
                  <a:srgbClr val="000000"/>
                </a:solidFill>
                <a:latin typeface="Vollkorn"/>
                <a:ea typeface="Vollkorn"/>
                <a:cs typeface="Vollkorn"/>
                <a:sym typeface="Vollkorn"/>
              </a:rPr>
              <a:t>Bỏ mọi thành kiến </a:t>
            </a:r>
            <a:endParaRPr i="1"/>
          </a:p>
          <a:p>
            <a:pPr indent="0" lvl="0" marL="0" marR="0" rtl="0" algn="ctr">
              <a:lnSpc>
                <a:spcPct val="114028"/>
              </a:lnSpc>
              <a:spcBef>
                <a:spcPts val="0"/>
              </a:spcBef>
              <a:spcAft>
                <a:spcPts val="0"/>
              </a:spcAft>
              <a:buNone/>
            </a:pPr>
            <a:r>
              <a:rPr i="1" lang="en-US" sz="2331">
                <a:solidFill>
                  <a:srgbClr val="000000"/>
                </a:solidFill>
                <a:latin typeface="Vollkorn"/>
                <a:ea typeface="Vollkorn"/>
                <a:cs typeface="Vollkorn"/>
                <a:sym typeface="Vollkorn"/>
              </a:rPr>
              <a:t>xung đột cũ ... thống nhất các nhóm cộng sản </a:t>
            </a:r>
            <a:endParaRPr i="1"/>
          </a:p>
        </p:txBody>
      </p:sp>
      <p:sp>
        <p:nvSpPr>
          <p:cNvPr id="222" name="Google Shape;222;p6"/>
          <p:cNvSpPr txBox="1"/>
          <p:nvPr/>
        </p:nvSpPr>
        <p:spPr>
          <a:xfrm>
            <a:off x="12908653" y="4071677"/>
            <a:ext cx="3043800" cy="768000"/>
          </a:xfrm>
          <a:prstGeom prst="rect">
            <a:avLst/>
          </a:prstGeom>
          <a:noFill/>
          <a:ln>
            <a:noFill/>
          </a:ln>
        </p:spPr>
        <p:txBody>
          <a:bodyPr anchorCtr="0" anchor="t" bIns="0" lIns="0" spcFirstLastPara="1" rIns="0" wrap="square" tIns="0">
            <a:spAutoFit/>
          </a:bodyPr>
          <a:lstStyle/>
          <a:p>
            <a:pPr indent="0" lvl="0" marL="0" marR="0" rtl="0" algn="ctr">
              <a:lnSpc>
                <a:spcPct val="114028"/>
              </a:lnSpc>
              <a:spcBef>
                <a:spcPts val="0"/>
              </a:spcBef>
              <a:spcAft>
                <a:spcPts val="0"/>
              </a:spcAft>
              <a:buNone/>
            </a:pPr>
            <a:r>
              <a:rPr i="1" lang="en-US" sz="2331">
                <a:solidFill>
                  <a:srgbClr val="000000"/>
                </a:solidFill>
                <a:latin typeface="Vollkorn"/>
                <a:ea typeface="Vollkorn"/>
                <a:cs typeface="Vollkorn"/>
                <a:sym typeface="Vollkorn"/>
              </a:rPr>
              <a:t>Định tên Đảng là </a:t>
            </a:r>
            <a:endParaRPr i="1"/>
          </a:p>
          <a:p>
            <a:pPr indent="0" lvl="0" marL="0" marR="0" rtl="0" algn="ctr">
              <a:lnSpc>
                <a:spcPct val="114028"/>
              </a:lnSpc>
              <a:spcBef>
                <a:spcPts val="0"/>
              </a:spcBef>
              <a:spcAft>
                <a:spcPts val="0"/>
              </a:spcAft>
              <a:buNone/>
            </a:pPr>
            <a:r>
              <a:rPr i="1" lang="en-US" sz="2331">
                <a:solidFill>
                  <a:srgbClr val="000000"/>
                </a:solidFill>
                <a:latin typeface="Vollkorn"/>
                <a:ea typeface="Vollkorn"/>
                <a:cs typeface="Vollkorn"/>
                <a:sym typeface="Vollkorn"/>
              </a:rPr>
              <a:t>Đảng Cộng sản Việt Nam </a:t>
            </a:r>
            <a:endParaRPr i="1"/>
          </a:p>
        </p:txBody>
      </p:sp>
      <p:sp>
        <p:nvSpPr>
          <p:cNvPr id="223" name="Google Shape;223;p6"/>
          <p:cNvSpPr txBox="1"/>
          <p:nvPr/>
        </p:nvSpPr>
        <p:spPr>
          <a:xfrm>
            <a:off x="12908653" y="5462433"/>
            <a:ext cx="3043800" cy="768000"/>
          </a:xfrm>
          <a:prstGeom prst="rect">
            <a:avLst/>
          </a:prstGeom>
          <a:noFill/>
          <a:ln>
            <a:noFill/>
          </a:ln>
        </p:spPr>
        <p:txBody>
          <a:bodyPr anchorCtr="0" anchor="t" bIns="0" lIns="0" spcFirstLastPara="1" rIns="0" wrap="square" tIns="0">
            <a:spAutoFit/>
          </a:bodyPr>
          <a:lstStyle/>
          <a:p>
            <a:pPr indent="0" lvl="0" marL="0" marR="0" rtl="0" algn="ctr">
              <a:lnSpc>
                <a:spcPct val="114028"/>
              </a:lnSpc>
              <a:spcBef>
                <a:spcPts val="0"/>
              </a:spcBef>
              <a:spcAft>
                <a:spcPts val="0"/>
              </a:spcAft>
              <a:buNone/>
            </a:pPr>
            <a:r>
              <a:rPr i="1" lang="en-US" sz="2331">
                <a:solidFill>
                  <a:srgbClr val="000000"/>
                </a:solidFill>
                <a:latin typeface="Vollkorn"/>
                <a:ea typeface="Vollkorn"/>
                <a:cs typeface="Vollkorn"/>
                <a:sym typeface="Vollkorn"/>
              </a:rPr>
              <a:t>Thảo Chính cương và </a:t>
            </a:r>
            <a:endParaRPr i="1"/>
          </a:p>
          <a:p>
            <a:pPr indent="0" lvl="0" marL="0" marR="0" rtl="0" algn="ctr">
              <a:lnSpc>
                <a:spcPct val="114028"/>
              </a:lnSpc>
              <a:spcBef>
                <a:spcPts val="0"/>
              </a:spcBef>
              <a:spcAft>
                <a:spcPts val="0"/>
              </a:spcAft>
              <a:buNone/>
            </a:pPr>
            <a:r>
              <a:rPr i="1" lang="en-US" sz="2331">
                <a:solidFill>
                  <a:srgbClr val="000000"/>
                </a:solidFill>
                <a:latin typeface="Vollkorn"/>
                <a:ea typeface="Vollkorn"/>
                <a:cs typeface="Vollkorn"/>
                <a:sym typeface="Vollkorn"/>
              </a:rPr>
              <a:t>Điều lệ sơ lược của Đảng</a:t>
            </a:r>
            <a:endParaRPr i="1"/>
          </a:p>
        </p:txBody>
      </p:sp>
      <p:sp>
        <p:nvSpPr>
          <p:cNvPr id="224" name="Google Shape;224;p6"/>
          <p:cNvSpPr txBox="1"/>
          <p:nvPr/>
        </p:nvSpPr>
        <p:spPr>
          <a:xfrm>
            <a:off x="12842208" y="6832672"/>
            <a:ext cx="3138600" cy="768000"/>
          </a:xfrm>
          <a:prstGeom prst="rect">
            <a:avLst/>
          </a:prstGeom>
          <a:noFill/>
          <a:ln>
            <a:noFill/>
          </a:ln>
        </p:spPr>
        <p:txBody>
          <a:bodyPr anchorCtr="0" anchor="t" bIns="0" lIns="0" spcFirstLastPara="1" rIns="0" wrap="square" tIns="0">
            <a:spAutoFit/>
          </a:bodyPr>
          <a:lstStyle/>
          <a:p>
            <a:pPr indent="0" lvl="0" marL="0" marR="0" rtl="0" algn="ctr">
              <a:lnSpc>
                <a:spcPct val="114028"/>
              </a:lnSpc>
              <a:spcBef>
                <a:spcPts val="0"/>
              </a:spcBef>
              <a:spcAft>
                <a:spcPts val="0"/>
              </a:spcAft>
              <a:buNone/>
            </a:pPr>
            <a:r>
              <a:rPr i="1" lang="en-US" sz="2331">
                <a:solidFill>
                  <a:srgbClr val="000000"/>
                </a:solidFill>
                <a:latin typeface="Vollkorn"/>
                <a:ea typeface="Vollkorn"/>
                <a:cs typeface="Vollkorn"/>
                <a:sym typeface="Vollkorn"/>
              </a:rPr>
              <a:t>Định kế hoạch việc thực hiện thống nhất trong nước</a:t>
            </a:r>
            <a:endParaRPr i="1"/>
          </a:p>
        </p:txBody>
      </p:sp>
      <p:sp>
        <p:nvSpPr>
          <p:cNvPr id="225" name="Google Shape;225;p6"/>
          <p:cNvSpPr txBox="1"/>
          <p:nvPr/>
        </p:nvSpPr>
        <p:spPr>
          <a:xfrm>
            <a:off x="12861258" y="8174336"/>
            <a:ext cx="3138600" cy="768000"/>
          </a:xfrm>
          <a:prstGeom prst="rect">
            <a:avLst/>
          </a:prstGeom>
          <a:noFill/>
          <a:ln>
            <a:noFill/>
          </a:ln>
        </p:spPr>
        <p:txBody>
          <a:bodyPr anchorCtr="0" anchor="t" bIns="0" lIns="0" spcFirstLastPara="1" rIns="0" wrap="square" tIns="0">
            <a:spAutoFit/>
          </a:bodyPr>
          <a:lstStyle/>
          <a:p>
            <a:pPr indent="0" lvl="0" marL="0" marR="0" rtl="0" algn="ctr">
              <a:lnSpc>
                <a:spcPct val="114028"/>
              </a:lnSpc>
              <a:spcBef>
                <a:spcPts val="0"/>
              </a:spcBef>
              <a:spcAft>
                <a:spcPts val="0"/>
              </a:spcAft>
              <a:buNone/>
            </a:pPr>
            <a:r>
              <a:rPr i="1" lang="en-US" sz="2331">
                <a:solidFill>
                  <a:srgbClr val="000000"/>
                </a:solidFill>
                <a:latin typeface="Vollkorn"/>
                <a:ea typeface="Vollkorn"/>
                <a:cs typeface="Vollkorn"/>
                <a:sym typeface="Vollkorn"/>
              </a:rPr>
              <a:t>Cử một </a:t>
            </a:r>
            <a:endParaRPr i="1"/>
          </a:p>
          <a:p>
            <a:pPr indent="0" lvl="0" marL="0" marR="0" rtl="0" algn="ctr">
              <a:lnSpc>
                <a:spcPct val="114028"/>
              </a:lnSpc>
              <a:spcBef>
                <a:spcPts val="0"/>
              </a:spcBef>
              <a:spcAft>
                <a:spcPts val="0"/>
              </a:spcAft>
              <a:buNone/>
            </a:pPr>
            <a:r>
              <a:rPr i="1" lang="en-US" sz="2331">
                <a:solidFill>
                  <a:srgbClr val="000000"/>
                </a:solidFill>
                <a:latin typeface="Vollkorn"/>
                <a:ea typeface="Vollkorn"/>
                <a:cs typeface="Vollkorn"/>
                <a:sym typeface="Vollkorn"/>
              </a:rPr>
              <a:t>Ban Trung ương lâm thời</a:t>
            </a:r>
            <a:endParaRPr i="1"/>
          </a:p>
        </p:txBody>
      </p:sp>
    </p:spTree>
  </p:cSld>
  <p:clrMapOvr>
    <a:masterClrMapping/>
  </p:clrMapOvr>
  <p:transition spd="slow" p14:dur="15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29" name="Shape 229"/>
        <p:cNvGrpSpPr/>
        <p:nvPr/>
      </p:nvGrpSpPr>
      <p:grpSpPr>
        <a:xfrm>
          <a:off x="0" y="0"/>
          <a:ext cx="0" cy="0"/>
          <a:chOff x="0" y="0"/>
          <a:chExt cx="0" cy="0"/>
        </a:xfrm>
      </p:grpSpPr>
      <p:sp>
        <p:nvSpPr>
          <p:cNvPr id="230" name="Google Shape;230;p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1" name="Google Shape;231;p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2" name="Google Shape;232;p7"/>
          <p:cNvGrpSpPr/>
          <p:nvPr/>
        </p:nvGrpSpPr>
        <p:grpSpPr>
          <a:xfrm>
            <a:off x="2080908" y="2206276"/>
            <a:ext cx="3139045" cy="1263465"/>
            <a:chOff x="0" y="0"/>
            <a:chExt cx="4185393" cy="1684621"/>
          </a:xfrm>
        </p:grpSpPr>
        <p:sp>
          <p:nvSpPr>
            <p:cNvPr id="233" name="Google Shape;233;p7"/>
            <p:cNvSpPr/>
            <p:nvPr/>
          </p:nvSpPr>
          <p:spPr>
            <a:xfrm>
              <a:off x="0" y="0"/>
              <a:ext cx="4185393" cy="1684621"/>
            </a:xfrm>
            <a:custGeom>
              <a:rect b="b" l="l" r="r" t="t"/>
              <a:pathLst>
                <a:path extrusionOk="0" h="1684621" w="4185393">
                  <a:moveTo>
                    <a:pt x="0" y="0"/>
                  </a:moveTo>
                  <a:lnTo>
                    <a:pt x="4185393" y="0"/>
                  </a:lnTo>
                  <a:lnTo>
                    <a:pt x="4185393" y="1684621"/>
                  </a:lnTo>
                  <a:lnTo>
                    <a:pt x="0" y="168462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4" name="Google Shape;234;p7"/>
            <p:cNvSpPr txBox="1"/>
            <p:nvPr/>
          </p:nvSpPr>
          <p:spPr>
            <a:xfrm>
              <a:off x="59307" y="204181"/>
              <a:ext cx="4016100" cy="1169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Hội nghị thành lập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Đảng Cộng sản Việt Nam </a:t>
              </a:r>
              <a:endParaRPr i="1"/>
            </a:p>
          </p:txBody>
        </p:sp>
      </p:grpSp>
      <p:sp>
        <p:nvSpPr>
          <p:cNvPr id="235" name="Google Shape;235;p7"/>
          <p:cNvSpPr/>
          <p:nvPr/>
        </p:nvSpPr>
        <p:spPr>
          <a:xfrm>
            <a:off x="1028700" y="3824641"/>
            <a:ext cx="5243460" cy="3655693"/>
          </a:xfrm>
          <a:custGeom>
            <a:rect b="b" l="l" r="r" t="t"/>
            <a:pathLst>
              <a:path extrusionOk="0" h="812800" w="1165821">
                <a:moveTo>
                  <a:pt x="33959" y="0"/>
                </a:moveTo>
                <a:lnTo>
                  <a:pt x="1131862" y="0"/>
                </a:lnTo>
                <a:cubicBezTo>
                  <a:pt x="1150617" y="0"/>
                  <a:pt x="1165821" y="15204"/>
                  <a:pt x="1165821" y="33959"/>
                </a:cubicBezTo>
                <a:lnTo>
                  <a:pt x="1165821" y="778841"/>
                </a:lnTo>
                <a:cubicBezTo>
                  <a:pt x="1165821" y="787847"/>
                  <a:pt x="1162243" y="796485"/>
                  <a:pt x="1155875" y="802854"/>
                </a:cubicBezTo>
                <a:cubicBezTo>
                  <a:pt x="1149506" y="809222"/>
                  <a:pt x="1140868" y="812800"/>
                  <a:pt x="1131862" y="812800"/>
                </a:cubicBezTo>
                <a:lnTo>
                  <a:pt x="33959" y="812800"/>
                </a:lnTo>
                <a:cubicBezTo>
                  <a:pt x="24953" y="812800"/>
                  <a:pt x="16315" y="809222"/>
                  <a:pt x="9946" y="802854"/>
                </a:cubicBezTo>
                <a:cubicBezTo>
                  <a:pt x="3578" y="796485"/>
                  <a:pt x="0" y="787847"/>
                  <a:pt x="0" y="778841"/>
                </a:cubicBezTo>
                <a:lnTo>
                  <a:pt x="0" y="33959"/>
                </a:lnTo>
                <a:cubicBezTo>
                  <a:pt x="0" y="24953"/>
                  <a:pt x="3578" y="16315"/>
                  <a:pt x="9946" y="9946"/>
                </a:cubicBezTo>
                <a:cubicBezTo>
                  <a:pt x="16315" y="3578"/>
                  <a:pt x="24953" y="0"/>
                  <a:pt x="33959" y="0"/>
                </a:cubicBezTo>
                <a:close/>
              </a:path>
            </a:pathLst>
          </a:custGeom>
          <a:blipFill rotWithShape="1">
            <a:blip r:embed="rId5">
              <a:alphaModFix/>
            </a:blip>
            <a:stretch>
              <a:fillRect b="0" l="-5808" r="-5807" t="0"/>
            </a:stretch>
          </a:blipFill>
          <a:ln cap="rnd" cmpd="sng" w="57150">
            <a:solidFill>
              <a:srgbClr val="FEDE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6" name="Google Shape;236;p7"/>
          <p:cNvSpPr/>
          <p:nvPr/>
        </p:nvSpPr>
        <p:spPr>
          <a:xfrm>
            <a:off x="7904072" y="2838009"/>
            <a:ext cx="2198555" cy="1088285"/>
          </a:xfrm>
          <a:custGeom>
            <a:rect b="b" l="l" r="r" t="t"/>
            <a:pathLst>
              <a:path extrusionOk="0" h="1088285" w="2198555">
                <a:moveTo>
                  <a:pt x="0" y="0"/>
                </a:moveTo>
                <a:lnTo>
                  <a:pt x="2198555" y="0"/>
                </a:lnTo>
                <a:lnTo>
                  <a:pt x="2198555" y="1088285"/>
                </a:lnTo>
                <a:lnTo>
                  <a:pt x="0" y="108828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7" name="Google Shape;237;p7"/>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238" name="Google Shape;238;p7"/>
          <p:cNvSpPr txBox="1"/>
          <p:nvPr/>
        </p:nvSpPr>
        <p:spPr>
          <a:xfrm>
            <a:off x="2032486" y="1287051"/>
            <a:ext cx="145029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239" name="Google Shape;239;p7"/>
          <p:cNvSpPr txBox="1"/>
          <p:nvPr/>
        </p:nvSpPr>
        <p:spPr>
          <a:xfrm>
            <a:off x="1222264" y="7842284"/>
            <a:ext cx="4856400" cy="538800"/>
          </a:xfrm>
          <a:prstGeom prst="rect">
            <a:avLst/>
          </a:prstGeom>
          <a:noFill/>
          <a:ln>
            <a:noFill/>
          </a:ln>
        </p:spPr>
        <p:txBody>
          <a:bodyPr anchorCtr="0" anchor="t" bIns="0" lIns="0" spcFirstLastPara="1" rIns="0" wrap="square" tIns="0">
            <a:spAutoFit/>
          </a:bodyPr>
          <a:lstStyle/>
          <a:p>
            <a:pPr indent="0" lvl="0" marL="0" marR="0" rtl="0" algn="ctr">
              <a:lnSpc>
                <a:spcPct val="114000"/>
              </a:lnSpc>
              <a:spcBef>
                <a:spcPts val="0"/>
              </a:spcBef>
              <a:spcAft>
                <a:spcPts val="0"/>
              </a:spcAft>
              <a:buNone/>
            </a:pPr>
            <a:r>
              <a:rPr i="1" lang="en-US" sz="3500">
                <a:solidFill>
                  <a:srgbClr val="FFFF00"/>
                </a:solidFill>
                <a:latin typeface="Vollkorn"/>
                <a:ea typeface="Vollkorn"/>
                <a:cs typeface="Vollkorn"/>
                <a:sym typeface="Vollkorn"/>
              </a:rPr>
              <a:t>Các thống nhất của Hội nghị</a:t>
            </a:r>
            <a:endParaRPr i="1" sz="3500">
              <a:solidFill>
                <a:srgbClr val="FFFF00"/>
              </a:solidFill>
              <a:latin typeface="Vollkorn"/>
              <a:ea typeface="Vollkorn"/>
              <a:cs typeface="Vollkorn"/>
              <a:sym typeface="Vollkorn"/>
            </a:endParaRPr>
          </a:p>
        </p:txBody>
      </p:sp>
      <p:sp>
        <p:nvSpPr>
          <p:cNvPr id="240" name="Google Shape;240;p7"/>
          <p:cNvSpPr txBox="1"/>
          <p:nvPr/>
        </p:nvSpPr>
        <p:spPr>
          <a:xfrm>
            <a:off x="6546608" y="3028447"/>
            <a:ext cx="4856400" cy="889500"/>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i="1" lang="en-US" sz="2752">
                <a:solidFill>
                  <a:srgbClr val="000000"/>
                </a:solidFill>
                <a:latin typeface="Vollkorn"/>
                <a:ea typeface="Vollkorn"/>
                <a:cs typeface="Vollkorn"/>
                <a:sym typeface="Vollkorn"/>
              </a:rPr>
              <a:t>Thông qua các</a:t>
            </a:r>
            <a:endParaRPr i="1"/>
          </a:p>
          <a:p>
            <a:pPr indent="0" lvl="0" marL="0" marR="0" rtl="0" algn="ctr">
              <a:lnSpc>
                <a:spcPct val="109992"/>
              </a:lnSpc>
              <a:spcBef>
                <a:spcPts val="0"/>
              </a:spcBef>
              <a:spcAft>
                <a:spcPts val="0"/>
              </a:spcAft>
              <a:buNone/>
            </a:pPr>
            <a:r>
              <a:rPr i="1" lang="en-US" sz="2752">
                <a:solidFill>
                  <a:srgbClr val="000000"/>
                </a:solidFill>
                <a:latin typeface="Vollkorn"/>
                <a:ea typeface="Vollkorn"/>
                <a:cs typeface="Vollkorn"/>
                <a:sym typeface="Vollkorn"/>
              </a:rPr>
              <a:t> văn kiện</a:t>
            </a:r>
            <a:endParaRPr i="1"/>
          </a:p>
        </p:txBody>
      </p:sp>
      <p:sp>
        <p:nvSpPr>
          <p:cNvPr id="241" name="Google Shape;241;p7"/>
          <p:cNvSpPr txBox="1"/>
          <p:nvPr/>
        </p:nvSpPr>
        <p:spPr>
          <a:xfrm>
            <a:off x="12115548" y="2414051"/>
            <a:ext cx="3009600" cy="22029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Chánh cương vắn tắt, </a:t>
            </a:r>
            <a:endParaRPr i="1"/>
          </a:p>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Sách lược vắn tắt, </a:t>
            </a:r>
            <a:endParaRPr i="1"/>
          </a:p>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Chương trình tóm tắt, </a:t>
            </a:r>
            <a:endParaRPr i="1"/>
          </a:p>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Điều lệ vắn tắt</a:t>
            </a:r>
            <a:endParaRPr i="1"/>
          </a:p>
        </p:txBody>
      </p:sp>
      <p:sp>
        <p:nvSpPr>
          <p:cNvPr id="242" name="Google Shape;242;p7"/>
          <p:cNvSpPr/>
          <p:nvPr/>
        </p:nvSpPr>
        <p:spPr>
          <a:xfrm>
            <a:off x="7734846" y="5309346"/>
            <a:ext cx="2588760" cy="1281436"/>
          </a:xfrm>
          <a:custGeom>
            <a:rect b="b" l="l" r="r" t="t"/>
            <a:pathLst>
              <a:path extrusionOk="0" h="1281436" w="2588760">
                <a:moveTo>
                  <a:pt x="0" y="0"/>
                </a:moveTo>
                <a:lnTo>
                  <a:pt x="2588760" y="0"/>
                </a:lnTo>
                <a:lnTo>
                  <a:pt x="2588760" y="1281437"/>
                </a:lnTo>
                <a:lnTo>
                  <a:pt x="0" y="128143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3" name="Google Shape;243;p7"/>
          <p:cNvSpPr txBox="1"/>
          <p:nvPr/>
        </p:nvSpPr>
        <p:spPr>
          <a:xfrm>
            <a:off x="6575183" y="5570716"/>
            <a:ext cx="4856400" cy="889500"/>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i="1" lang="en-US" sz="2752">
                <a:solidFill>
                  <a:srgbClr val="000000"/>
                </a:solidFill>
                <a:latin typeface="Vollkorn"/>
                <a:ea typeface="Vollkorn"/>
                <a:cs typeface="Vollkorn"/>
                <a:sym typeface="Vollkorn"/>
              </a:rPr>
              <a:t>Tôn chỉ mục đích</a:t>
            </a:r>
            <a:endParaRPr i="1"/>
          </a:p>
          <a:p>
            <a:pPr indent="0" lvl="0" marL="0" marR="0" rtl="0" algn="ctr">
              <a:lnSpc>
                <a:spcPct val="109992"/>
              </a:lnSpc>
              <a:spcBef>
                <a:spcPts val="0"/>
              </a:spcBef>
              <a:spcAft>
                <a:spcPts val="0"/>
              </a:spcAft>
              <a:buNone/>
            </a:pPr>
            <a:r>
              <a:rPr i="1" lang="en-US" sz="2752">
                <a:solidFill>
                  <a:srgbClr val="000000"/>
                </a:solidFill>
                <a:latin typeface="Vollkorn"/>
                <a:ea typeface="Vollkorn"/>
                <a:cs typeface="Vollkorn"/>
                <a:sym typeface="Vollkorn"/>
              </a:rPr>
              <a:t> của Đảng</a:t>
            </a:r>
            <a:endParaRPr i="1"/>
          </a:p>
        </p:txBody>
      </p:sp>
      <p:sp>
        <p:nvSpPr>
          <p:cNvPr id="244" name="Google Shape;244;p7"/>
          <p:cNvSpPr txBox="1"/>
          <p:nvPr/>
        </p:nvSpPr>
        <p:spPr>
          <a:xfrm>
            <a:off x="10323606" y="5136693"/>
            <a:ext cx="7389300" cy="1609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“Đảng Cộng sản Việt Nam tổ  chức ra để lãnh đạo quần chúng lao khổ làm giai cấp tranh đấu để tiêu trừ tư bản đế quốc chủ nghĩa, làm cho thực hiện xã hội cộng sản”</a:t>
            </a:r>
            <a:endParaRPr i="1"/>
          </a:p>
        </p:txBody>
      </p:sp>
      <p:sp>
        <p:nvSpPr>
          <p:cNvPr id="245" name="Google Shape;245;p7"/>
          <p:cNvSpPr/>
          <p:nvPr/>
        </p:nvSpPr>
        <p:spPr>
          <a:xfrm>
            <a:off x="7734846" y="7868336"/>
            <a:ext cx="2588760" cy="1281436"/>
          </a:xfrm>
          <a:custGeom>
            <a:rect b="b" l="l" r="r" t="t"/>
            <a:pathLst>
              <a:path extrusionOk="0" h="1281436" w="2588760">
                <a:moveTo>
                  <a:pt x="0" y="0"/>
                </a:moveTo>
                <a:lnTo>
                  <a:pt x="2588760" y="0"/>
                </a:lnTo>
                <a:lnTo>
                  <a:pt x="2588760" y="1281436"/>
                </a:lnTo>
                <a:lnTo>
                  <a:pt x="0" y="128143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6" name="Google Shape;246;p7"/>
          <p:cNvSpPr txBox="1"/>
          <p:nvPr/>
        </p:nvSpPr>
        <p:spPr>
          <a:xfrm>
            <a:off x="6575183" y="8191500"/>
            <a:ext cx="4856400" cy="825000"/>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i="1" lang="en-US" sz="2552">
                <a:solidFill>
                  <a:srgbClr val="000000"/>
                </a:solidFill>
                <a:latin typeface="Vollkorn"/>
                <a:ea typeface="Vollkorn"/>
                <a:cs typeface="Vollkorn"/>
                <a:sym typeface="Vollkorn"/>
              </a:rPr>
              <a:t>Quy định điều kiện</a:t>
            </a:r>
            <a:endParaRPr i="1" sz="2552">
              <a:solidFill>
                <a:srgbClr val="000000"/>
              </a:solidFill>
              <a:latin typeface="Vollkorn"/>
              <a:ea typeface="Vollkorn"/>
              <a:cs typeface="Vollkorn"/>
              <a:sym typeface="Vollkorn"/>
            </a:endParaRPr>
          </a:p>
          <a:p>
            <a:pPr indent="0" lvl="0" marL="0" marR="0" rtl="0" algn="ctr">
              <a:lnSpc>
                <a:spcPct val="109992"/>
              </a:lnSpc>
              <a:spcBef>
                <a:spcPts val="0"/>
              </a:spcBef>
              <a:spcAft>
                <a:spcPts val="0"/>
              </a:spcAft>
              <a:buNone/>
            </a:pPr>
            <a:r>
              <a:rPr i="1" lang="en-US" sz="2552">
                <a:solidFill>
                  <a:srgbClr val="000000"/>
                </a:solidFill>
                <a:latin typeface="Vollkorn"/>
                <a:ea typeface="Vollkorn"/>
                <a:cs typeface="Vollkorn"/>
                <a:sym typeface="Vollkorn"/>
              </a:rPr>
              <a:t> vào Đảng</a:t>
            </a:r>
            <a:endParaRPr i="1" sz="2552">
              <a:solidFill>
                <a:srgbClr val="000000"/>
              </a:solidFill>
              <a:latin typeface="Vollkorn"/>
              <a:ea typeface="Vollkorn"/>
              <a:cs typeface="Vollkorn"/>
              <a:sym typeface="Vollkorn"/>
            </a:endParaRPr>
          </a:p>
        </p:txBody>
      </p:sp>
      <p:sp>
        <p:nvSpPr>
          <p:cNvPr id="247" name="Google Shape;247;p7"/>
          <p:cNvSpPr txBox="1"/>
          <p:nvPr/>
        </p:nvSpPr>
        <p:spPr>
          <a:xfrm>
            <a:off x="10323606" y="7733783"/>
            <a:ext cx="7389300" cy="1609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“tin theo chủ nghĩa cộng sản, chương trình đảng và Quốc tế cộng sản, hăng hái tranh đấu và dám hy sinh phục tùng mệnh lệnh Đảng và đóng kinh phí ...”</a:t>
            </a:r>
            <a:endParaRPr i="1"/>
          </a:p>
        </p:txBody>
      </p:sp>
    </p:spTree>
  </p:cSld>
  <p:clrMapOvr>
    <a:masterClrMapping/>
  </p:clrMapOvr>
  <p:transition spd="slow" p14:dur="1500">
    <p:split orient="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51" name="Shape 251"/>
        <p:cNvGrpSpPr/>
        <p:nvPr/>
      </p:nvGrpSpPr>
      <p:grpSpPr>
        <a:xfrm>
          <a:off x="0" y="0"/>
          <a:ext cx="0" cy="0"/>
          <a:chOff x="0" y="0"/>
          <a:chExt cx="0" cy="0"/>
        </a:xfrm>
      </p:grpSpPr>
      <p:sp>
        <p:nvSpPr>
          <p:cNvPr id="252" name="Google Shape;252;p8"/>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3" name="Google Shape;253;p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4" name="Google Shape;254;p8"/>
          <p:cNvGrpSpPr/>
          <p:nvPr/>
        </p:nvGrpSpPr>
        <p:grpSpPr>
          <a:xfrm>
            <a:off x="2080908" y="2206276"/>
            <a:ext cx="3139045" cy="1263465"/>
            <a:chOff x="0" y="0"/>
            <a:chExt cx="4185393" cy="1684621"/>
          </a:xfrm>
        </p:grpSpPr>
        <p:sp>
          <p:nvSpPr>
            <p:cNvPr id="255" name="Google Shape;255;p8"/>
            <p:cNvSpPr/>
            <p:nvPr/>
          </p:nvSpPr>
          <p:spPr>
            <a:xfrm>
              <a:off x="0" y="0"/>
              <a:ext cx="4185393" cy="1684621"/>
            </a:xfrm>
            <a:custGeom>
              <a:rect b="b" l="l" r="r" t="t"/>
              <a:pathLst>
                <a:path extrusionOk="0" h="1684621" w="4185393">
                  <a:moveTo>
                    <a:pt x="0" y="0"/>
                  </a:moveTo>
                  <a:lnTo>
                    <a:pt x="4185393" y="0"/>
                  </a:lnTo>
                  <a:lnTo>
                    <a:pt x="4185393" y="1684621"/>
                  </a:lnTo>
                  <a:lnTo>
                    <a:pt x="0" y="168462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6" name="Google Shape;256;p8"/>
            <p:cNvSpPr txBox="1"/>
            <p:nvPr/>
          </p:nvSpPr>
          <p:spPr>
            <a:xfrm>
              <a:off x="59307" y="204181"/>
              <a:ext cx="4016100" cy="1169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Hội nghị thành lập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Đảng Cộng sản Việt Nam </a:t>
              </a:r>
              <a:endParaRPr i="1"/>
            </a:p>
          </p:txBody>
        </p:sp>
      </p:grpSp>
      <p:sp>
        <p:nvSpPr>
          <p:cNvPr id="257" name="Google Shape;257;p8"/>
          <p:cNvSpPr/>
          <p:nvPr/>
        </p:nvSpPr>
        <p:spPr>
          <a:xfrm>
            <a:off x="1028700" y="3824641"/>
            <a:ext cx="5243460" cy="3655693"/>
          </a:xfrm>
          <a:custGeom>
            <a:rect b="b" l="l" r="r" t="t"/>
            <a:pathLst>
              <a:path extrusionOk="0" h="812800" w="1165821">
                <a:moveTo>
                  <a:pt x="33959" y="0"/>
                </a:moveTo>
                <a:lnTo>
                  <a:pt x="1131862" y="0"/>
                </a:lnTo>
                <a:cubicBezTo>
                  <a:pt x="1150617" y="0"/>
                  <a:pt x="1165821" y="15204"/>
                  <a:pt x="1165821" y="33959"/>
                </a:cubicBezTo>
                <a:lnTo>
                  <a:pt x="1165821" y="778841"/>
                </a:lnTo>
                <a:cubicBezTo>
                  <a:pt x="1165821" y="787847"/>
                  <a:pt x="1162243" y="796485"/>
                  <a:pt x="1155875" y="802854"/>
                </a:cubicBezTo>
                <a:cubicBezTo>
                  <a:pt x="1149506" y="809222"/>
                  <a:pt x="1140868" y="812800"/>
                  <a:pt x="1131862" y="812800"/>
                </a:cubicBezTo>
                <a:lnTo>
                  <a:pt x="33959" y="812800"/>
                </a:lnTo>
                <a:cubicBezTo>
                  <a:pt x="24953" y="812800"/>
                  <a:pt x="16315" y="809222"/>
                  <a:pt x="9946" y="802854"/>
                </a:cubicBezTo>
                <a:cubicBezTo>
                  <a:pt x="3578" y="796485"/>
                  <a:pt x="0" y="787847"/>
                  <a:pt x="0" y="778841"/>
                </a:cubicBezTo>
                <a:lnTo>
                  <a:pt x="0" y="33959"/>
                </a:lnTo>
                <a:cubicBezTo>
                  <a:pt x="0" y="24953"/>
                  <a:pt x="3578" y="16315"/>
                  <a:pt x="9946" y="9946"/>
                </a:cubicBezTo>
                <a:cubicBezTo>
                  <a:pt x="16315" y="3578"/>
                  <a:pt x="24953" y="0"/>
                  <a:pt x="33959" y="0"/>
                </a:cubicBezTo>
                <a:close/>
              </a:path>
            </a:pathLst>
          </a:custGeom>
          <a:blipFill rotWithShape="1">
            <a:blip r:embed="rId5">
              <a:alphaModFix/>
            </a:blip>
            <a:stretch>
              <a:fillRect b="0" l="-5808" r="-5807" t="0"/>
            </a:stretch>
          </a:blipFill>
          <a:ln cap="rnd" cmpd="sng" w="57150">
            <a:solidFill>
              <a:srgbClr val="FEDE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8" name="Google Shape;258;p8"/>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259" name="Google Shape;259;p8"/>
          <p:cNvSpPr txBox="1"/>
          <p:nvPr/>
        </p:nvSpPr>
        <p:spPr>
          <a:xfrm>
            <a:off x="2032485" y="1287051"/>
            <a:ext cx="145188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260" name="Google Shape;260;p8"/>
          <p:cNvSpPr txBox="1"/>
          <p:nvPr/>
        </p:nvSpPr>
        <p:spPr>
          <a:xfrm>
            <a:off x="1222264" y="7842284"/>
            <a:ext cx="4856400" cy="538800"/>
          </a:xfrm>
          <a:prstGeom prst="rect">
            <a:avLst/>
          </a:prstGeom>
          <a:noFill/>
          <a:ln>
            <a:noFill/>
          </a:ln>
        </p:spPr>
        <p:txBody>
          <a:bodyPr anchorCtr="0" anchor="t" bIns="0" lIns="0" spcFirstLastPara="1" rIns="0" wrap="square" tIns="0">
            <a:spAutoFit/>
          </a:bodyPr>
          <a:lstStyle/>
          <a:p>
            <a:pPr indent="0" lvl="0" marL="0" marR="0" rtl="0" algn="ctr">
              <a:lnSpc>
                <a:spcPct val="114000"/>
              </a:lnSpc>
              <a:spcBef>
                <a:spcPts val="0"/>
              </a:spcBef>
              <a:spcAft>
                <a:spcPts val="0"/>
              </a:spcAft>
              <a:buNone/>
            </a:pPr>
            <a:r>
              <a:rPr i="1" lang="en-US" sz="3500">
                <a:solidFill>
                  <a:srgbClr val="E9E3D0"/>
                </a:solidFill>
                <a:latin typeface="Vollkorn"/>
                <a:ea typeface="Vollkorn"/>
                <a:cs typeface="Vollkorn"/>
                <a:sym typeface="Vollkorn"/>
              </a:rPr>
              <a:t>Các thống nhất của Hội nghị</a:t>
            </a:r>
            <a:endParaRPr i="1"/>
          </a:p>
        </p:txBody>
      </p:sp>
      <p:sp>
        <p:nvSpPr>
          <p:cNvPr id="261" name="Google Shape;261;p8"/>
          <p:cNvSpPr/>
          <p:nvPr/>
        </p:nvSpPr>
        <p:spPr>
          <a:xfrm>
            <a:off x="11058332" y="3183923"/>
            <a:ext cx="2588760" cy="1281436"/>
          </a:xfrm>
          <a:custGeom>
            <a:rect b="b" l="l" r="r" t="t"/>
            <a:pathLst>
              <a:path extrusionOk="0" h="1281436" w="2588760">
                <a:moveTo>
                  <a:pt x="0" y="0"/>
                </a:moveTo>
                <a:lnTo>
                  <a:pt x="2588760" y="0"/>
                </a:lnTo>
                <a:lnTo>
                  <a:pt x="2588760" y="1281436"/>
                </a:lnTo>
                <a:lnTo>
                  <a:pt x="0" y="128143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2" name="Google Shape;262;p8"/>
          <p:cNvSpPr txBox="1"/>
          <p:nvPr/>
        </p:nvSpPr>
        <p:spPr>
          <a:xfrm>
            <a:off x="9898668" y="3445292"/>
            <a:ext cx="4856400" cy="889500"/>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i="1" lang="en-US" sz="2752">
                <a:solidFill>
                  <a:srgbClr val="000000"/>
                </a:solidFill>
                <a:latin typeface="Vollkorn"/>
                <a:ea typeface="Vollkorn"/>
                <a:cs typeface="Vollkorn"/>
                <a:sym typeface="Vollkorn"/>
              </a:rPr>
              <a:t>Chủ trương</a:t>
            </a:r>
            <a:endParaRPr i="1"/>
          </a:p>
          <a:p>
            <a:pPr indent="0" lvl="0" marL="0" marR="0" rtl="0" algn="ctr">
              <a:lnSpc>
                <a:spcPct val="109992"/>
              </a:lnSpc>
              <a:spcBef>
                <a:spcPts val="0"/>
              </a:spcBef>
              <a:spcAft>
                <a:spcPts val="0"/>
              </a:spcAft>
              <a:buNone/>
            </a:pPr>
            <a:r>
              <a:rPr i="1" lang="en-US" sz="2752">
                <a:solidFill>
                  <a:srgbClr val="000000"/>
                </a:solidFill>
                <a:latin typeface="Vollkorn"/>
                <a:ea typeface="Vollkorn"/>
                <a:cs typeface="Vollkorn"/>
                <a:sym typeface="Vollkorn"/>
              </a:rPr>
              <a:t>hành động</a:t>
            </a:r>
            <a:endParaRPr i="1"/>
          </a:p>
        </p:txBody>
      </p:sp>
      <p:sp>
        <p:nvSpPr>
          <p:cNvPr id="263" name="Google Shape;263;p8"/>
          <p:cNvSpPr txBox="1"/>
          <p:nvPr/>
        </p:nvSpPr>
        <p:spPr>
          <a:xfrm>
            <a:off x="6758283" y="2485235"/>
            <a:ext cx="4004400" cy="3142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552">
                <a:solidFill>
                  <a:srgbClr val="FFFE1F"/>
                </a:solidFill>
                <a:latin typeface="Vollkorn"/>
                <a:ea typeface="Vollkorn"/>
                <a:cs typeface="Vollkorn"/>
                <a:sym typeface="Vollkorn"/>
              </a:rPr>
              <a:t>- Khi về nước các đại biểu tổ chức một Trung ương lâm thời để lãnh đạo cách mạng</a:t>
            </a:r>
            <a:endParaRPr i="1"/>
          </a:p>
          <a:p>
            <a:pPr indent="0" lvl="0" marL="0" marR="0" rtl="0" algn="ctr">
              <a:lnSpc>
                <a:spcPct val="140007"/>
              </a:lnSpc>
              <a:spcBef>
                <a:spcPts val="0"/>
              </a:spcBef>
              <a:spcAft>
                <a:spcPts val="0"/>
              </a:spcAft>
              <a:buNone/>
            </a:pPr>
            <a:r>
              <a:rPr i="1" lang="en-US" sz="2552">
                <a:solidFill>
                  <a:srgbClr val="FFFE1F"/>
                </a:solidFill>
                <a:latin typeface="Vollkorn"/>
                <a:ea typeface="Vollkorn"/>
                <a:cs typeface="Vollkorn"/>
                <a:sym typeface="Vollkorn"/>
              </a:rPr>
              <a:t>- Quy định thành lập hệ thống tổ chức Đảng từ chi bộ đến Trung ương</a:t>
            </a:r>
            <a:endParaRPr i="1"/>
          </a:p>
        </p:txBody>
      </p:sp>
      <p:sp>
        <p:nvSpPr>
          <p:cNvPr id="264" name="Google Shape;264;p8"/>
          <p:cNvSpPr txBox="1"/>
          <p:nvPr/>
        </p:nvSpPr>
        <p:spPr>
          <a:xfrm>
            <a:off x="13808298" y="2904635"/>
            <a:ext cx="4004400" cy="2042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552">
                <a:solidFill>
                  <a:srgbClr val="FFFE1F"/>
                </a:solidFill>
                <a:latin typeface="Vollkorn"/>
                <a:ea typeface="Vollkorn"/>
                <a:cs typeface="Vollkorn"/>
                <a:sym typeface="Vollkorn"/>
              </a:rPr>
              <a:t>- Xây dựng tổ chức công hội, nông hội, cứu tế, tổ chức phản đế</a:t>
            </a:r>
            <a:endParaRPr i="1"/>
          </a:p>
          <a:p>
            <a:pPr indent="0" lvl="0" marL="0" marR="0" rtl="0" algn="ctr">
              <a:lnSpc>
                <a:spcPct val="140007"/>
              </a:lnSpc>
              <a:spcBef>
                <a:spcPts val="0"/>
              </a:spcBef>
              <a:spcAft>
                <a:spcPts val="0"/>
              </a:spcAft>
              <a:buNone/>
            </a:pPr>
            <a:r>
              <a:rPr i="1" lang="en-US" sz="2552">
                <a:solidFill>
                  <a:srgbClr val="FFFE1F"/>
                </a:solidFill>
                <a:latin typeface="Vollkorn"/>
                <a:ea typeface="Vollkorn"/>
                <a:cs typeface="Vollkorn"/>
                <a:sym typeface="Vollkorn"/>
              </a:rPr>
              <a:t>- Xuất bản một tạp chí lý luận và ba tờ báo tuyên truyền</a:t>
            </a:r>
            <a:endParaRPr i="1"/>
          </a:p>
        </p:txBody>
      </p:sp>
      <p:grpSp>
        <p:nvGrpSpPr>
          <p:cNvPr id="265" name="Google Shape;265;p8"/>
          <p:cNvGrpSpPr/>
          <p:nvPr/>
        </p:nvGrpSpPr>
        <p:grpSpPr>
          <a:xfrm>
            <a:off x="14239964" y="5946115"/>
            <a:ext cx="2311409" cy="2311409"/>
            <a:chOff x="0" y="0"/>
            <a:chExt cx="812800" cy="812800"/>
          </a:xfrm>
        </p:grpSpPr>
        <p:sp>
          <p:nvSpPr>
            <p:cNvPr id="266" name="Google Shape;266;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52A"/>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7" name="Google Shape;267;p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700">
                  <a:solidFill>
                    <a:srgbClr val="000000"/>
                  </a:solidFill>
                  <a:latin typeface="Vollkorn"/>
                  <a:ea typeface="Vollkorn"/>
                  <a:cs typeface="Vollkorn"/>
                  <a:sym typeface="Vollkorn"/>
                </a:rPr>
                <a:t>Đông Dương cộng sản </a:t>
              </a:r>
              <a:endParaRPr i="1"/>
            </a:p>
            <a:p>
              <a:pPr indent="0" lvl="0" marL="0" marR="0" rtl="0" algn="ctr">
                <a:lnSpc>
                  <a:spcPct val="140000"/>
                </a:lnSpc>
                <a:spcBef>
                  <a:spcPts val="0"/>
                </a:spcBef>
                <a:spcAft>
                  <a:spcPts val="0"/>
                </a:spcAft>
                <a:buNone/>
              </a:pPr>
              <a:r>
                <a:rPr i="1" lang="en-US" sz="2700">
                  <a:solidFill>
                    <a:srgbClr val="000000"/>
                  </a:solidFill>
                  <a:latin typeface="Vollkorn"/>
                  <a:ea typeface="Vollkorn"/>
                  <a:cs typeface="Vollkorn"/>
                  <a:sym typeface="Vollkorn"/>
                </a:rPr>
                <a:t>liên đoàn</a:t>
              </a:r>
              <a:endParaRPr i="1"/>
            </a:p>
          </p:txBody>
        </p:sp>
      </p:grpSp>
      <p:sp>
        <p:nvSpPr>
          <p:cNvPr id="268" name="Google Shape;268;p8"/>
          <p:cNvSpPr/>
          <p:nvPr/>
        </p:nvSpPr>
        <p:spPr>
          <a:xfrm flipH="1">
            <a:off x="10510699" y="7036530"/>
            <a:ext cx="3090987" cy="342130"/>
          </a:xfrm>
          <a:custGeom>
            <a:rect b="b" l="l" r="r" t="t"/>
            <a:pathLst>
              <a:path extrusionOk="0" h="342130" w="3090987">
                <a:moveTo>
                  <a:pt x="3090987" y="0"/>
                </a:moveTo>
                <a:lnTo>
                  <a:pt x="0" y="0"/>
                </a:lnTo>
                <a:lnTo>
                  <a:pt x="0" y="342130"/>
                </a:lnTo>
                <a:lnTo>
                  <a:pt x="3090987" y="342130"/>
                </a:lnTo>
                <a:lnTo>
                  <a:pt x="3090987"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9" name="Google Shape;269;p8"/>
          <p:cNvSpPr/>
          <p:nvPr/>
        </p:nvSpPr>
        <p:spPr>
          <a:xfrm>
            <a:off x="7039489" y="5815536"/>
            <a:ext cx="2699684" cy="2441987"/>
          </a:xfrm>
          <a:custGeom>
            <a:rect b="b" l="l" r="r" t="t"/>
            <a:pathLst>
              <a:path extrusionOk="0" h="2441987" w="2699684">
                <a:moveTo>
                  <a:pt x="0" y="0"/>
                </a:moveTo>
                <a:lnTo>
                  <a:pt x="2699685" y="0"/>
                </a:lnTo>
                <a:lnTo>
                  <a:pt x="2699685" y="2441988"/>
                </a:lnTo>
                <a:lnTo>
                  <a:pt x="0" y="244198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0" name="Google Shape;270;p8"/>
          <p:cNvSpPr txBox="1"/>
          <p:nvPr/>
        </p:nvSpPr>
        <p:spPr>
          <a:xfrm>
            <a:off x="7975172" y="7969210"/>
            <a:ext cx="81621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24/2/1930</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Hoàn thành thống nhất thành một chính đảng duy nhất</a:t>
            </a:r>
            <a:endParaRPr i="1"/>
          </a:p>
        </p:txBody>
      </p:sp>
    </p:spTree>
  </p:cSld>
  <p:clrMapOvr>
    <a:masterClrMapping/>
  </p:clrMapOvr>
  <p:transition spd="slow" p14:dur="15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74" name="Shape 274"/>
        <p:cNvGrpSpPr/>
        <p:nvPr/>
      </p:nvGrpSpPr>
      <p:grpSpPr>
        <a:xfrm>
          <a:off x="0" y="0"/>
          <a:ext cx="0" cy="0"/>
          <a:chOff x="0" y="0"/>
          <a:chExt cx="0" cy="0"/>
        </a:xfrm>
      </p:grpSpPr>
      <p:sp>
        <p:nvSpPr>
          <p:cNvPr id="275" name="Google Shape;275;p9"/>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6" name="Google Shape;276;p9"/>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9"/>
          <p:cNvSpPr/>
          <p:nvPr/>
        </p:nvSpPr>
        <p:spPr>
          <a:xfrm flipH="1">
            <a:off x="7574478" y="2064889"/>
            <a:ext cx="3139045" cy="1263465"/>
          </a:xfrm>
          <a:custGeom>
            <a:rect b="b" l="l" r="r" t="t"/>
            <a:pathLst>
              <a:path extrusionOk="0" h="1263465" w="3139045">
                <a:moveTo>
                  <a:pt x="3139044" y="0"/>
                </a:moveTo>
                <a:lnTo>
                  <a:pt x="0" y="0"/>
                </a:lnTo>
                <a:lnTo>
                  <a:pt x="0" y="1263465"/>
                </a:lnTo>
                <a:lnTo>
                  <a:pt x="3139044" y="1263465"/>
                </a:lnTo>
                <a:lnTo>
                  <a:pt x="3139044"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8" name="Google Shape;278;p9"/>
          <p:cNvSpPr/>
          <p:nvPr/>
        </p:nvSpPr>
        <p:spPr>
          <a:xfrm>
            <a:off x="2414937" y="3850742"/>
            <a:ext cx="2531633" cy="3938536"/>
          </a:xfrm>
          <a:custGeom>
            <a:rect b="b" l="l" r="r" t="t"/>
            <a:pathLst>
              <a:path extrusionOk="0" h="3938536" w="2531633">
                <a:moveTo>
                  <a:pt x="0" y="0"/>
                </a:moveTo>
                <a:lnTo>
                  <a:pt x="2531633" y="0"/>
                </a:lnTo>
                <a:lnTo>
                  <a:pt x="2531633" y="3938536"/>
                </a:lnTo>
                <a:lnTo>
                  <a:pt x="0" y="3938536"/>
                </a:lnTo>
                <a:lnTo>
                  <a:pt x="0" y="0"/>
                </a:lnTo>
                <a:close/>
              </a:path>
            </a:pathLst>
          </a:custGeom>
          <a:blipFill rotWithShape="1">
            <a:blip r:embed="rId5">
              <a:alphaModFix/>
            </a:blip>
            <a:stretch>
              <a:fillRect b="0" l="0" r="-11238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9" name="Google Shape;279;p9"/>
          <p:cNvSpPr/>
          <p:nvPr/>
        </p:nvSpPr>
        <p:spPr>
          <a:xfrm>
            <a:off x="13236355" y="3850742"/>
            <a:ext cx="2883617" cy="3938536"/>
          </a:xfrm>
          <a:custGeom>
            <a:rect b="b" l="l" r="r" t="t"/>
            <a:pathLst>
              <a:path extrusionOk="0" h="3938536" w="2883617">
                <a:moveTo>
                  <a:pt x="0" y="0"/>
                </a:moveTo>
                <a:lnTo>
                  <a:pt x="2883617" y="0"/>
                </a:lnTo>
                <a:lnTo>
                  <a:pt x="2883617" y="3938536"/>
                </a:lnTo>
                <a:lnTo>
                  <a:pt x="0" y="3938536"/>
                </a:lnTo>
                <a:lnTo>
                  <a:pt x="0" y="0"/>
                </a:lnTo>
                <a:close/>
              </a:path>
            </a:pathLst>
          </a:custGeom>
          <a:blipFill rotWithShape="1">
            <a:blip r:embed="rId5">
              <a:alphaModFix/>
            </a:blip>
            <a:stretch>
              <a:fillRect b="0" l="-8645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280" name="Google Shape;280;p9"/>
          <p:cNvGrpSpPr/>
          <p:nvPr/>
        </p:nvGrpSpPr>
        <p:grpSpPr>
          <a:xfrm>
            <a:off x="7108562" y="4692886"/>
            <a:ext cx="4070876" cy="2254248"/>
            <a:chOff x="0" y="0"/>
            <a:chExt cx="5427835" cy="3005664"/>
          </a:xfrm>
        </p:grpSpPr>
        <p:sp>
          <p:nvSpPr>
            <p:cNvPr id="281" name="Google Shape;281;p9"/>
            <p:cNvSpPr/>
            <p:nvPr/>
          </p:nvSpPr>
          <p:spPr>
            <a:xfrm>
              <a:off x="0" y="0"/>
              <a:ext cx="5427835" cy="3005664"/>
            </a:xfrm>
            <a:custGeom>
              <a:rect b="b" l="l" r="r" t="t"/>
              <a:pathLst>
                <a:path extrusionOk="0" h="3005664" w="5427835">
                  <a:moveTo>
                    <a:pt x="0" y="0"/>
                  </a:moveTo>
                  <a:lnTo>
                    <a:pt x="5427835" y="0"/>
                  </a:lnTo>
                  <a:lnTo>
                    <a:pt x="5427835" y="3005664"/>
                  </a:lnTo>
                  <a:lnTo>
                    <a:pt x="0" y="300566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2" name="Google Shape;282;p9"/>
            <p:cNvSpPr txBox="1"/>
            <p:nvPr/>
          </p:nvSpPr>
          <p:spPr>
            <a:xfrm>
              <a:off x="273906" y="234429"/>
              <a:ext cx="4905300" cy="2488200"/>
            </a:xfrm>
            <a:prstGeom prst="rect">
              <a:avLst/>
            </a:prstGeom>
            <a:noFill/>
            <a:ln>
              <a:noFill/>
            </a:ln>
          </p:spPr>
          <p:txBody>
            <a:bodyPr anchorCtr="0" anchor="t" bIns="0" lIns="0" spcFirstLastPara="1" rIns="0" wrap="square" tIns="0">
              <a:spAutoFit/>
            </a:bodyPr>
            <a:lstStyle/>
            <a:p>
              <a:pPr indent="0" lvl="0" marL="0" marR="0" rtl="0" algn="ctr">
                <a:lnSpc>
                  <a:spcPct val="140031"/>
                </a:lnSpc>
                <a:spcBef>
                  <a:spcPts val="0"/>
                </a:spcBef>
                <a:spcAft>
                  <a:spcPts val="0"/>
                </a:spcAft>
                <a:buNone/>
              </a:pPr>
              <a:r>
                <a:rPr b="1" i="1" lang="en-US" sz="3190">
                  <a:solidFill>
                    <a:srgbClr val="FFFE1F"/>
                  </a:solidFill>
                  <a:latin typeface="Vollkorn"/>
                  <a:ea typeface="Vollkorn"/>
                  <a:cs typeface="Vollkorn"/>
                  <a:sym typeface="Vollkorn"/>
                </a:rPr>
                <a:t>Cương lĩnh chính trị </a:t>
              </a:r>
              <a:endParaRPr i="1"/>
            </a:p>
            <a:p>
              <a:pPr indent="0" lvl="0" marL="0" marR="0" rtl="0" algn="ctr">
                <a:lnSpc>
                  <a:spcPct val="140031"/>
                </a:lnSpc>
                <a:spcBef>
                  <a:spcPts val="0"/>
                </a:spcBef>
                <a:spcAft>
                  <a:spcPts val="0"/>
                </a:spcAft>
                <a:buNone/>
              </a:pPr>
              <a:r>
                <a:rPr b="1" i="1" lang="en-US" sz="3190">
                  <a:solidFill>
                    <a:srgbClr val="FFFE1F"/>
                  </a:solidFill>
                  <a:latin typeface="Vollkorn"/>
                  <a:ea typeface="Vollkorn"/>
                  <a:cs typeface="Vollkorn"/>
                  <a:sym typeface="Vollkorn"/>
                </a:rPr>
                <a:t>đầu tiên</a:t>
              </a:r>
              <a:endParaRPr i="1"/>
            </a:p>
            <a:p>
              <a:pPr indent="0" lvl="0" marL="0" marR="0" rtl="0" algn="ctr">
                <a:lnSpc>
                  <a:spcPct val="140031"/>
                </a:lnSpc>
                <a:spcBef>
                  <a:spcPts val="0"/>
                </a:spcBef>
                <a:spcAft>
                  <a:spcPts val="0"/>
                </a:spcAft>
                <a:buNone/>
              </a:pPr>
              <a:r>
                <a:rPr b="1" i="1" lang="en-US" sz="3190">
                  <a:solidFill>
                    <a:srgbClr val="FFFE1F"/>
                  </a:solidFill>
                  <a:latin typeface="Vollkorn"/>
                  <a:ea typeface="Vollkorn"/>
                  <a:cs typeface="Vollkorn"/>
                  <a:sym typeface="Vollkorn"/>
                </a:rPr>
                <a:t> của Đảng</a:t>
              </a:r>
              <a:endParaRPr i="1"/>
            </a:p>
          </p:txBody>
        </p:sp>
      </p:grpSp>
      <p:sp>
        <p:nvSpPr>
          <p:cNvPr id="283" name="Google Shape;283;p9"/>
          <p:cNvSpPr/>
          <p:nvPr/>
        </p:nvSpPr>
        <p:spPr>
          <a:xfrm>
            <a:off x="5287683" y="5546599"/>
            <a:ext cx="1518951" cy="546822"/>
          </a:xfrm>
          <a:custGeom>
            <a:rect b="b" l="l" r="r" t="t"/>
            <a:pathLst>
              <a:path extrusionOk="0" h="546822" w="1518951">
                <a:moveTo>
                  <a:pt x="0" y="0"/>
                </a:moveTo>
                <a:lnTo>
                  <a:pt x="1518951" y="0"/>
                </a:lnTo>
                <a:lnTo>
                  <a:pt x="1518951" y="546822"/>
                </a:lnTo>
                <a:lnTo>
                  <a:pt x="0" y="54682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4" name="Google Shape;284;p9"/>
          <p:cNvSpPr txBox="1"/>
          <p:nvPr/>
        </p:nvSpPr>
        <p:spPr>
          <a:xfrm>
            <a:off x="7685633" y="2050526"/>
            <a:ext cx="3012000" cy="12936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Nội dung bản</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 Cương lĩnh chính trị </a:t>
            </a:r>
            <a:endParaRPr i="1"/>
          </a:p>
          <a:p>
            <a:pPr indent="0" lvl="0" marL="0" marR="0" rtl="0" algn="ctr">
              <a:lnSpc>
                <a:spcPct val="127000"/>
              </a:lnSpc>
              <a:spcBef>
                <a:spcPts val="0"/>
              </a:spcBef>
              <a:spcAft>
                <a:spcPts val="0"/>
              </a:spcAft>
              <a:buNone/>
            </a:pPr>
            <a:r>
              <a:rPr i="1" lang="en-US" sz="2374">
                <a:solidFill>
                  <a:srgbClr val="000000"/>
                </a:solidFill>
                <a:latin typeface="Vollkorn"/>
                <a:ea typeface="Vollkorn"/>
                <a:cs typeface="Vollkorn"/>
                <a:sym typeface="Vollkorn"/>
              </a:rPr>
              <a:t>đầu tiên của Đảng</a:t>
            </a:r>
            <a:endParaRPr i="1"/>
          </a:p>
        </p:txBody>
      </p:sp>
      <p:sp>
        <p:nvSpPr>
          <p:cNvPr id="285" name="Google Shape;285;p9"/>
          <p:cNvSpPr txBox="1"/>
          <p:nvPr/>
        </p:nvSpPr>
        <p:spPr>
          <a:xfrm>
            <a:off x="1528586" y="713199"/>
            <a:ext cx="152307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E1F"/>
                </a:solidFill>
                <a:latin typeface="Vollkorn"/>
                <a:ea typeface="Vollkorn"/>
                <a:cs typeface="Vollkorn"/>
                <a:sym typeface="Vollkorn"/>
              </a:rPr>
              <a:t>I. Đảng Cộng sản Việt Nam ra đời &amp; Cương lĩnh chính trị đầu tiên của Đảng (2/1930)</a:t>
            </a:r>
            <a:endParaRPr sz="1200"/>
          </a:p>
        </p:txBody>
      </p:sp>
      <p:sp>
        <p:nvSpPr>
          <p:cNvPr id="286" name="Google Shape;286;p9"/>
          <p:cNvSpPr txBox="1"/>
          <p:nvPr/>
        </p:nvSpPr>
        <p:spPr>
          <a:xfrm>
            <a:off x="2032486" y="1287051"/>
            <a:ext cx="142743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lang="en-US" sz="3079">
                <a:solidFill>
                  <a:srgbClr val="FFFFFF"/>
                </a:solidFill>
                <a:latin typeface="Vollkorn"/>
                <a:ea typeface="Vollkorn"/>
                <a:cs typeface="Vollkorn"/>
                <a:sym typeface="Vollkorn"/>
              </a:rPr>
              <a:t>Thành lập Đảng Cộng sản Việt Nam  &amp; Cương lĩnh chính trị đầu tiên của Đảng</a:t>
            </a:r>
            <a:endParaRPr b="1" sz="3079">
              <a:solidFill>
                <a:srgbClr val="FFFFFF"/>
              </a:solidFill>
              <a:latin typeface="Vollkorn"/>
              <a:ea typeface="Vollkorn"/>
              <a:cs typeface="Vollkorn"/>
              <a:sym typeface="Vollkorn"/>
            </a:endParaRPr>
          </a:p>
        </p:txBody>
      </p:sp>
      <p:sp>
        <p:nvSpPr>
          <p:cNvPr id="287" name="Google Shape;287;p9"/>
          <p:cNvSpPr txBox="1"/>
          <p:nvPr/>
        </p:nvSpPr>
        <p:spPr>
          <a:xfrm>
            <a:off x="2073823" y="8075028"/>
            <a:ext cx="3336300" cy="423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Chánh cương vắn tắt</a:t>
            </a:r>
            <a:endParaRPr b="1" i="1" sz="2752">
              <a:solidFill>
                <a:srgbClr val="FFFE1F"/>
              </a:solidFill>
              <a:latin typeface="Vollkorn"/>
              <a:ea typeface="Vollkorn"/>
              <a:cs typeface="Vollkorn"/>
              <a:sym typeface="Vollkorn"/>
            </a:endParaRPr>
          </a:p>
        </p:txBody>
      </p:sp>
      <p:sp>
        <p:nvSpPr>
          <p:cNvPr id="288" name="Google Shape;288;p9"/>
          <p:cNvSpPr txBox="1"/>
          <p:nvPr/>
        </p:nvSpPr>
        <p:spPr>
          <a:xfrm>
            <a:off x="13341219" y="8075028"/>
            <a:ext cx="2778900" cy="423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Sách lược vắn tắt</a:t>
            </a:r>
            <a:endParaRPr b="1" i="1" sz="2752">
              <a:solidFill>
                <a:srgbClr val="FFFE1F"/>
              </a:solidFill>
              <a:latin typeface="Vollkorn"/>
              <a:ea typeface="Vollkorn"/>
              <a:cs typeface="Vollkorn"/>
              <a:sym typeface="Vollkorn"/>
            </a:endParaRPr>
          </a:p>
        </p:txBody>
      </p:sp>
      <p:sp>
        <p:nvSpPr>
          <p:cNvPr id="289" name="Google Shape;289;p9"/>
          <p:cNvSpPr/>
          <p:nvPr/>
        </p:nvSpPr>
        <p:spPr>
          <a:xfrm flipH="1">
            <a:off x="11484238" y="5546599"/>
            <a:ext cx="1518951" cy="546822"/>
          </a:xfrm>
          <a:custGeom>
            <a:rect b="b" l="l" r="r" t="t"/>
            <a:pathLst>
              <a:path extrusionOk="0" h="546822" w="1518951">
                <a:moveTo>
                  <a:pt x="1518951" y="0"/>
                </a:moveTo>
                <a:lnTo>
                  <a:pt x="0" y="0"/>
                </a:lnTo>
                <a:lnTo>
                  <a:pt x="0" y="546822"/>
                </a:lnTo>
                <a:lnTo>
                  <a:pt x="1518951" y="546822"/>
                </a:lnTo>
                <a:lnTo>
                  <a:pt x="1518951"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